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7" r:id="rId4"/>
    <p:sldId id="266" r:id="rId5"/>
    <p:sldId id="259" r:id="rId6"/>
    <p:sldId id="258" r:id="rId7"/>
    <p:sldId id="275" r:id="rId8"/>
    <p:sldId id="272" r:id="rId9"/>
    <p:sldId id="276" r:id="rId10"/>
    <p:sldId id="274" r:id="rId11"/>
    <p:sldId id="271" r:id="rId12"/>
    <p:sldId id="264" r:id="rId1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206502@jimu.ad.nodai.ac.jp" initials="n" lastIdx="5" clrIdx="0">
    <p:extLst>
      <p:ext uri="{19B8F6BF-5375-455C-9EA6-DF929625EA0E}">
        <p15:presenceInfo xmlns:p15="http://schemas.microsoft.com/office/powerpoint/2012/main" userId="S-1-5-21-3899140270-106498550-3813817141-17390" providerId="AD"/>
      </p:ext>
    </p:extLst>
  </p:cmAuthor>
  <p:cmAuthor id="2" name="ki205278@jimu.ad.nodai.ac.jp" initials="k" lastIdx="1" clrIdx="1">
    <p:extLst>
      <p:ext uri="{19B8F6BF-5375-455C-9EA6-DF929625EA0E}">
        <p15:presenceInfo xmlns:p15="http://schemas.microsoft.com/office/powerpoint/2012/main" userId="S-1-5-21-3899140270-106498550-3813817141-14030" providerId="AD"/>
      </p:ext>
    </p:extLst>
  </p:cmAuthor>
  <p:cmAuthor id="3" name="ny206155" initials="n" lastIdx="1" clrIdx="2">
    <p:extLst>
      <p:ext uri="{19B8F6BF-5375-455C-9EA6-DF929625EA0E}">
        <p15:presenceInfo xmlns:p15="http://schemas.microsoft.com/office/powerpoint/2012/main" userId="S-1-5-21-3899140270-106498550-3813817141-172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0" autoAdjust="0"/>
    <p:restoredTop sz="93450" autoAdjust="0"/>
  </p:normalViewPr>
  <p:slideViewPr>
    <p:cSldViewPr snapToGrid="0">
      <p:cViewPr varScale="1">
        <p:scale>
          <a:sx n="77" d="100"/>
          <a:sy n="77" d="100"/>
        </p:scale>
        <p:origin x="605"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0BF82DF-0C54-42AD-9898-FF8E4556F7B3}" type="datetimeFigureOut">
              <a:rPr kumimoji="1" lang="ja-JP" altLang="en-US" smtClean="0"/>
              <a:t>2021/4/22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424AB21B-0C4F-4289-9A07-285993EF0D7D}" type="slidenum">
              <a:rPr kumimoji="1" lang="ja-JP" altLang="en-US" smtClean="0"/>
              <a:t>‹#›</a:t>
            </a:fld>
            <a:endParaRPr kumimoji="1" lang="ja-JP" altLang="en-US"/>
          </a:p>
        </p:txBody>
      </p:sp>
    </p:spTree>
    <p:extLst>
      <p:ext uri="{BB962C8B-B14F-4D97-AF65-F5344CB8AC3E}">
        <p14:creationId xmlns:p14="http://schemas.microsoft.com/office/powerpoint/2010/main" val="28920237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t>
            </a:r>
          </a:p>
          <a:p>
            <a:r>
              <a:rPr lang="en-GB" dirty="0"/>
              <a:t>In this presentation, we will introduce the 20</a:t>
            </a:r>
            <a:r>
              <a:rPr lang="en-GB" baseline="30000" dirty="0"/>
              <a:t>th</a:t>
            </a:r>
            <a:r>
              <a:rPr lang="en-GB" dirty="0"/>
              <a:t> International Students Summit organized and hosted by Tokyo University of Agriculture.</a:t>
            </a:r>
          </a:p>
          <a:p>
            <a:endParaRPr lang="en-GB" dirty="0"/>
          </a:p>
        </p:txBody>
      </p:sp>
      <p:sp>
        <p:nvSpPr>
          <p:cNvPr id="4" name="Slide Number Placeholder 3"/>
          <p:cNvSpPr>
            <a:spLocks noGrp="1"/>
          </p:cNvSpPr>
          <p:nvPr>
            <p:ph type="sldNum" sz="quarter" idx="5"/>
          </p:nvPr>
        </p:nvSpPr>
        <p:spPr/>
        <p:txBody>
          <a:bodyPr/>
          <a:lstStyle/>
          <a:p>
            <a:fld id="{424AB21B-0C4F-4289-9A07-285993EF0D7D}" type="slidenum">
              <a:rPr kumimoji="1" lang="ja-JP" altLang="en-US" smtClean="0"/>
              <a:t>1</a:t>
            </a:fld>
            <a:endParaRPr kumimoji="1" lang="ja-JP" altLang="en-US"/>
          </a:p>
        </p:txBody>
      </p:sp>
    </p:spTree>
    <p:extLst>
      <p:ext uri="{BB962C8B-B14F-4D97-AF65-F5344CB8AC3E}">
        <p14:creationId xmlns:p14="http://schemas.microsoft.com/office/powerpoint/2010/main" val="385832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brief history of the ISS</a:t>
            </a:r>
          </a:p>
          <a:p>
            <a:endParaRPr lang="en-GB" dirty="0"/>
          </a:p>
        </p:txBody>
      </p:sp>
      <p:sp>
        <p:nvSpPr>
          <p:cNvPr id="4" name="Slide Number Placeholder 3"/>
          <p:cNvSpPr>
            <a:spLocks noGrp="1"/>
          </p:cNvSpPr>
          <p:nvPr>
            <p:ph type="sldNum" sz="quarter" idx="5"/>
          </p:nvPr>
        </p:nvSpPr>
        <p:spPr/>
        <p:txBody>
          <a:bodyPr/>
          <a:lstStyle/>
          <a:p>
            <a:fld id="{424AB21B-0C4F-4289-9A07-285993EF0D7D}" type="slidenum">
              <a:rPr kumimoji="1" lang="ja-JP" altLang="en-US" smtClean="0"/>
              <a:t>2</a:t>
            </a:fld>
            <a:endParaRPr kumimoji="1" lang="ja-JP" altLang="en-US"/>
          </a:p>
        </p:txBody>
      </p:sp>
    </p:spTree>
    <p:extLst>
      <p:ext uri="{BB962C8B-B14F-4D97-AF65-F5344CB8AC3E}">
        <p14:creationId xmlns:p14="http://schemas.microsoft.com/office/powerpoint/2010/main" val="237278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GB" altLang="ja-JP" dirty="0"/>
              <a:t>In contrast to the previous ISSs, this 20</a:t>
            </a:r>
            <a:r>
              <a:rPr kumimoji="1" lang="en-GB" altLang="ja-JP" baseline="30000" dirty="0"/>
              <a:t>th</a:t>
            </a:r>
            <a:r>
              <a:rPr kumimoji="1" lang="en-GB" altLang="ja-JP" dirty="0"/>
              <a:t> edition faces the same limitations imposed by governments as measures for preventing the spread of the COVID-19.  </a:t>
            </a:r>
          </a:p>
          <a:p>
            <a:r>
              <a:rPr kumimoji="1" lang="en-GB" altLang="ja-JP" dirty="0"/>
              <a:t>Therefore, the 20</a:t>
            </a:r>
            <a:r>
              <a:rPr kumimoji="1" lang="en-GB" altLang="ja-JP" baseline="30000" dirty="0"/>
              <a:t>th</a:t>
            </a:r>
            <a:r>
              <a:rPr kumimoji="1" lang="en-GB" altLang="ja-JP" dirty="0"/>
              <a:t> ISS will be organized exclusively online from September 14</a:t>
            </a:r>
            <a:r>
              <a:rPr kumimoji="1" lang="en-GB" altLang="ja-JP" baseline="30000" dirty="0"/>
              <a:t>th</a:t>
            </a:r>
            <a:r>
              <a:rPr kumimoji="1" lang="en-GB" altLang="ja-JP" dirty="0"/>
              <a:t> to the 17</a:t>
            </a:r>
            <a:r>
              <a:rPr kumimoji="1" lang="en-GB" altLang="ja-JP" baseline="30000" dirty="0"/>
              <a:t>th</a:t>
            </a:r>
            <a:r>
              <a:rPr kumimoji="1" lang="en-GB" altLang="ja-JP" dirty="0"/>
              <a:t> . </a:t>
            </a:r>
            <a:endParaRPr kumimoji="1" lang="ja-JP" altLang="en-US" dirty="0"/>
          </a:p>
        </p:txBody>
      </p:sp>
      <p:sp>
        <p:nvSpPr>
          <p:cNvPr id="4" name="スライド番号プレースホルダー 3"/>
          <p:cNvSpPr>
            <a:spLocks noGrp="1"/>
          </p:cNvSpPr>
          <p:nvPr>
            <p:ph type="sldNum" sz="quarter" idx="5"/>
          </p:nvPr>
        </p:nvSpPr>
        <p:spPr/>
        <p:txBody>
          <a:bodyPr/>
          <a:lstStyle/>
          <a:p>
            <a:fld id="{424AB21B-0C4F-4289-9A07-285993EF0D7D}" type="slidenum">
              <a:rPr kumimoji="1" lang="ja-JP" altLang="en-US" smtClean="0"/>
              <a:t>3</a:t>
            </a:fld>
            <a:endParaRPr kumimoji="1" lang="ja-JP" altLang="en-US"/>
          </a:p>
        </p:txBody>
      </p:sp>
    </p:spTree>
    <p:extLst>
      <p:ext uri="{BB962C8B-B14F-4D97-AF65-F5344CB8AC3E}">
        <p14:creationId xmlns:p14="http://schemas.microsoft.com/office/powerpoint/2010/main" val="3031621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end of the 19</a:t>
            </a:r>
            <a:r>
              <a:rPr lang="en-GB" baseline="30000" dirty="0"/>
              <a:t>th</a:t>
            </a:r>
            <a:r>
              <a:rPr lang="en-GB" dirty="0"/>
              <a:t> ISS, the theme of …. Has been decided. Student discussions and exchanges during the 20</a:t>
            </a:r>
            <a:r>
              <a:rPr lang="en-GB" baseline="30000" dirty="0"/>
              <a:t>th</a:t>
            </a:r>
            <a:r>
              <a:rPr lang="en-GB" dirty="0"/>
              <a:t> ISS will be on this theme</a:t>
            </a:r>
          </a:p>
        </p:txBody>
      </p:sp>
      <p:sp>
        <p:nvSpPr>
          <p:cNvPr id="4" name="Slide Number Placeholder 3"/>
          <p:cNvSpPr>
            <a:spLocks noGrp="1"/>
          </p:cNvSpPr>
          <p:nvPr>
            <p:ph type="sldNum" sz="quarter" idx="5"/>
          </p:nvPr>
        </p:nvSpPr>
        <p:spPr/>
        <p:txBody>
          <a:bodyPr/>
          <a:lstStyle/>
          <a:p>
            <a:fld id="{424AB21B-0C4F-4289-9A07-285993EF0D7D}" type="slidenum">
              <a:rPr kumimoji="1" lang="ja-JP" altLang="en-US" smtClean="0"/>
              <a:t>4</a:t>
            </a:fld>
            <a:endParaRPr kumimoji="1" lang="ja-JP" altLang="en-US"/>
          </a:p>
        </p:txBody>
      </p:sp>
    </p:spTree>
    <p:extLst>
      <p:ext uri="{BB962C8B-B14F-4D97-AF65-F5344CB8AC3E}">
        <p14:creationId xmlns:p14="http://schemas.microsoft.com/office/powerpoint/2010/main" val="663219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AB21B-0C4F-4289-9A07-285993EF0D7D}" type="slidenum">
              <a:rPr kumimoji="1" lang="ja-JP" altLang="en-US" smtClean="0"/>
              <a:t>11</a:t>
            </a:fld>
            <a:endParaRPr kumimoji="1" lang="ja-JP" altLang="en-US"/>
          </a:p>
        </p:txBody>
      </p:sp>
    </p:spTree>
    <p:extLst>
      <p:ext uri="{BB962C8B-B14F-4D97-AF65-F5344CB8AC3E}">
        <p14:creationId xmlns:p14="http://schemas.microsoft.com/office/powerpoint/2010/main" val="100932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01466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103310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129793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FFBCEFD-4F24-49C2-8A75-7DBCB4534D4C}" type="datetimeFigureOut">
              <a:rPr kumimoji="1" lang="ja-JP" altLang="en-US" smtClean="0"/>
              <a:t>2021/4/22</a:t>
            </a:fld>
            <a:endParaRPr kumimoji="1" lang="ja-JP" alt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14463F3-14E3-4A2F-B767-C30FD85EF197}" type="slidenum">
              <a:rPr kumimoji="1" lang="ja-JP" altLang="en-US" smtClean="0"/>
              <a:t>‹#›</a:t>
            </a:fld>
            <a:endParaRPr kumimoji="1" lang="ja-JP"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7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190676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642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131262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019566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13056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069767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53250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248580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54745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506060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761753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335627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129120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2440257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86047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1177357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169651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7614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FBCEFD-4F24-49C2-8A75-7DBCB4534D4C}" type="datetimeFigureOut">
              <a:rPr kumimoji="1" lang="ja-JP" altLang="en-US" smtClean="0"/>
              <a:t>2021/4/22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314140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BCEFD-4F24-49C2-8A75-7DBCB4534D4C}" type="datetimeFigureOut">
              <a:rPr kumimoji="1" lang="ja-JP" altLang="en-US" smtClean="0"/>
              <a:t>2021/4/22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4081251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FFBCEFD-4F24-49C2-8A75-7DBCB4534D4C}" type="datetimeFigureOut">
              <a:rPr kumimoji="1" lang="ja-JP" altLang="en-US" smtClean="0"/>
              <a:t>2021/4/22</a:t>
            </a:fld>
            <a:endParaRPr kumimoji="1" lang="ja-JP"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kumimoji="1" lang="ja-JP"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14463F3-14E3-4A2F-B767-C30FD85EF197}" type="slidenum">
              <a:rPr kumimoji="1" lang="ja-JP" altLang="en-US" smtClean="0"/>
              <a:t>‹#›</a:t>
            </a:fld>
            <a:endParaRPr kumimoji="1" lang="ja-JP" altLang="en-US"/>
          </a:p>
        </p:txBody>
      </p:sp>
    </p:spTree>
    <p:extLst>
      <p:ext uri="{BB962C8B-B14F-4D97-AF65-F5344CB8AC3E}">
        <p14:creationId xmlns:p14="http://schemas.microsoft.com/office/powerpoint/2010/main" val="90915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kumimoji="1"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kumimoji="1" sz="1600" kern="1200">
          <a:solidFill>
            <a:schemeClr val="accent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1.xml"/><Relationship Id="rId5" Type="http://schemas.openxmlformats.org/officeDocument/2006/relationships/image" Target="../media/image12.jpeg"/><Relationship Id="rId4" Type="http://schemas.openxmlformats.org/officeDocument/2006/relationships/hyperlink" Target="mailto:isf@nodai.ac.j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s://docs.google.com/forms/d/e/1FAIpQLSeyiVJxkqf9KgOUofgOz443F0ZCd_kNVRpiJdNC4onjdznGaA/viewform" TargetMode="External"/><Relationship Id="rId2" Type="http://schemas.openxmlformats.org/officeDocument/2006/relationships/hyperlink" Target="https://www.nodai.ac.jp/english/ip/international-students-summit/" TargetMode="External"/><Relationship Id="rId1" Type="http://schemas.openxmlformats.org/officeDocument/2006/relationships/slideLayout" Target="../slideLayouts/slideLayout13.xml"/><Relationship Id="rId6" Type="http://schemas.openxmlformats.org/officeDocument/2006/relationships/hyperlink" Target="https://nutsandboltsspeedtraining.com/powerpoint-tutorials/convert-powerpoint-to-video/" TargetMode="Externa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 name="正方形/長方形 4"/>
          <p:cNvSpPr/>
          <p:nvPr/>
        </p:nvSpPr>
        <p:spPr>
          <a:xfrm>
            <a:off x="318794" y="557874"/>
            <a:ext cx="11520349" cy="1200329"/>
          </a:xfrm>
          <a:prstGeom prst="rect">
            <a:avLst/>
          </a:prstGeom>
          <a:solidFill>
            <a:schemeClr val="bg1">
              <a:lumMod val="85000"/>
              <a:alpha val="55000"/>
            </a:schemeClr>
          </a:solidFill>
        </p:spPr>
        <p:txBody>
          <a:bodyPr wrap="square" lIns="91440" tIns="45720" rIns="91440" bIns="45720" anchor="ctr">
            <a:spAutoFit/>
          </a:bodyPr>
          <a:lstStyle/>
          <a:p>
            <a:pPr algn="ctr"/>
            <a:r>
              <a:rPr lang="en-US" altLang="ja-JP" sz="7200" b="1" cap="none" spc="0" dirty="0">
                <a:ln w="9525">
                  <a:solidFill>
                    <a:schemeClr val="accent6">
                      <a:lumMod val="20000"/>
                      <a:lumOff val="80000"/>
                    </a:schemeClr>
                  </a:solidFill>
                  <a:prstDash val="solid"/>
                </a:ln>
                <a:solidFill>
                  <a:srgbClr val="7030A0"/>
                </a:solidFill>
                <a:effectLst>
                  <a:outerShdw blurRad="12700" dist="38100" dir="2700000" algn="tl" rotWithShape="0">
                    <a:schemeClr val="bg1">
                      <a:lumMod val="50000"/>
                    </a:schemeClr>
                  </a:outerShdw>
                </a:effectLst>
              </a:rPr>
              <a:t>Introduction to the 20</a:t>
            </a:r>
            <a:r>
              <a:rPr lang="en-US" altLang="ja-JP" sz="7200" b="1" cap="none" spc="0" baseline="30000" dirty="0">
                <a:ln w="9525">
                  <a:solidFill>
                    <a:schemeClr val="accent6">
                      <a:lumMod val="20000"/>
                      <a:lumOff val="80000"/>
                    </a:schemeClr>
                  </a:solidFill>
                  <a:prstDash val="solid"/>
                </a:ln>
                <a:solidFill>
                  <a:srgbClr val="7030A0"/>
                </a:solidFill>
                <a:effectLst>
                  <a:outerShdw blurRad="12700" dist="38100" dir="2700000" algn="tl" rotWithShape="0">
                    <a:schemeClr val="bg1">
                      <a:lumMod val="50000"/>
                    </a:schemeClr>
                  </a:outerShdw>
                </a:effectLst>
              </a:rPr>
              <a:t>th</a:t>
            </a:r>
            <a:r>
              <a:rPr lang="en-US" altLang="ja-JP" sz="7200" b="1" cap="none" spc="0" dirty="0">
                <a:ln w="9525">
                  <a:solidFill>
                    <a:schemeClr val="accent6">
                      <a:lumMod val="20000"/>
                      <a:lumOff val="80000"/>
                    </a:schemeClr>
                  </a:solidFill>
                  <a:prstDash val="solid"/>
                </a:ln>
                <a:solidFill>
                  <a:srgbClr val="7030A0"/>
                </a:solidFill>
                <a:effectLst>
                  <a:outerShdw blurRad="12700" dist="38100" dir="2700000" algn="tl" rotWithShape="0">
                    <a:schemeClr val="bg1">
                      <a:lumMod val="50000"/>
                    </a:schemeClr>
                  </a:outerShdw>
                </a:effectLst>
              </a:rPr>
              <a:t> ISS</a:t>
            </a:r>
            <a:endParaRPr lang="ja-JP" altLang="en-US" sz="7200" b="1" cap="none" spc="0" dirty="0">
              <a:ln w="9525">
                <a:solidFill>
                  <a:schemeClr val="accent6">
                    <a:lumMod val="20000"/>
                    <a:lumOff val="80000"/>
                  </a:schemeClr>
                </a:solidFill>
                <a:prstDash val="solid"/>
              </a:ln>
              <a:solidFill>
                <a:srgbClr val="7030A0"/>
              </a:solidFill>
              <a:effectLst>
                <a:outerShdw blurRad="12700" dist="38100" dir="2700000" algn="tl" rotWithShape="0">
                  <a:schemeClr val="bg1">
                    <a:lumMod val="50000"/>
                  </a:schemeClr>
                </a:outerShdw>
              </a:effectLst>
            </a:endParaRPr>
          </a:p>
        </p:txBody>
      </p:sp>
      <p:sp>
        <p:nvSpPr>
          <p:cNvPr id="7" name="テキスト ボックス 6"/>
          <p:cNvSpPr txBox="1"/>
          <p:nvPr/>
        </p:nvSpPr>
        <p:spPr>
          <a:xfrm>
            <a:off x="6199094" y="6027003"/>
            <a:ext cx="5317170" cy="461665"/>
          </a:xfrm>
          <a:prstGeom prst="rect">
            <a:avLst/>
          </a:prstGeom>
          <a:noFill/>
        </p:spPr>
        <p:txBody>
          <a:bodyPr wrap="square" rtlCol="0">
            <a:spAutoFit/>
          </a:bodyPr>
          <a:lstStyle/>
          <a:p>
            <a:r>
              <a:rPr kumimoji="1" lang="en-US" altLang="ja-JP" sz="2400" dirty="0">
                <a:solidFill>
                  <a:schemeClr val="bg1"/>
                </a:solidFill>
              </a:rPr>
              <a:t>Hosted by </a:t>
            </a:r>
            <a:r>
              <a:rPr lang="en-US" altLang="ja-JP" sz="2400" dirty="0">
                <a:solidFill>
                  <a:schemeClr val="bg1"/>
                </a:solidFill>
              </a:rPr>
              <a:t>Tokyo University of Agriculture</a:t>
            </a:r>
            <a:endParaRPr kumimoji="1" lang="ja-JP" altLang="en-US" sz="2400" dirty="0">
              <a:solidFill>
                <a:schemeClr val="bg1"/>
              </a:solidFill>
            </a:endParaRPr>
          </a:p>
        </p:txBody>
      </p:sp>
      <p:sp>
        <p:nvSpPr>
          <p:cNvPr id="2" name="TextBox 1">
            <a:extLst>
              <a:ext uri="{FF2B5EF4-FFF2-40B4-BE49-F238E27FC236}">
                <a16:creationId xmlns:a16="http://schemas.microsoft.com/office/drawing/2014/main" id="{E9382260-28F8-499C-A723-E211B88F157F}"/>
              </a:ext>
            </a:extLst>
          </p:cNvPr>
          <p:cNvSpPr txBox="1"/>
          <p:nvPr/>
        </p:nvSpPr>
        <p:spPr>
          <a:xfrm>
            <a:off x="8807569" y="1758203"/>
            <a:ext cx="3031573" cy="830997"/>
          </a:xfrm>
          <a:prstGeom prst="rect">
            <a:avLst/>
          </a:prstGeom>
          <a:noFill/>
        </p:spPr>
        <p:txBody>
          <a:bodyPr wrap="square" rtlCol="0">
            <a:spAutoFit/>
          </a:bodyPr>
          <a:lstStyle/>
          <a:p>
            <a:pPr algn="ctr"/>
            <a:r>
              <a:rPr lang="en-US" sz="4800" b="1" dirty="0">
                <a:ln w="6600">
                  <a:solidFill>
                    <a:schemeClr val="accent2"/>
                  </a:solidFill>
                  <a:prstDash val="solid"/>
                </a:ln>
                <a:solidFill>
                  <a:srgbClr val="FFFFFF"/>
                </a:solidFill>
                <a:effectLst>
                  <a:glow rad="228600">
                    <a:schemeClr val="accent2">
                      <a:satMod val="175000"/>
                      <a:alpha val="40000"/>
                    </a:schemeClr>
                  </a:glow>
                  <a:outerShdw blurRad="38100" dist="38100" dir="2700000" algn="tl">
                    <a:srgbClr val="000000">
                      <a:alpha val="43137"/>
                    </a:srgbClr>
                  </a:outerShdw>
                </a:effectLst>
              </a:rPr>
              <a:t>ONLINE</a:t>
            </a:r>
            <a:endParaRPr lang="en-GB" sz="4800" b="1" dirty="0">
              <a:ln w="6600">
                <a:solidFill>
                  <a:schemeClr val="accent2"/>
                </a:solidFill>
                <a:prstDash val="solid"/>
              </a:ln>
              <a:solidFill>
                <a:srgbClr val="FFFFFF"/>
              </a:solidFill>
              <a:effectLst>
                <a:glow rad="228600">
                  <a:schemeClr val="accent2">
                    <a:satMod val="175000"/>
                    <a:alpha val="4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693179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163" y="250532"/>
            <a:ext cx="12192000" cy="775778"/>
          </a:xfrm>
        </p:spPr>
        <p:txBody>
          <a:bodyPr/>
          <a:lstStyle/>
          <a:p>
            <a:r>
              <a:rPr lang="en-US" dirty="0"/>
              <a:t>Structure of the 20</a:t>
            </a:r>
            <a:r>
              <a:rPr lang="en-US" baseline="30000" dirty="0"/>
              <a:t>th</a:t>
            </a:r>
            <a:r>
              <a:rPr lang="en-US" dirty="0"/>
              <a:t> ISS</a:t>
            </a:r>
          </a:p>
        </p:txBody>
      </p:sp>
      <p:pic>
        <p:nvPicPr>
          <p:cNvPr id="148" name="Picture 5">
            <a:extLst>
              <a:ext uri="{FF2B5EF4-FFF2-40B4-BE49-F238E27FC236}">
                <a16:creationId xmlns:a16="http://schemas.microsoft.com/office/drawing/2014/main" id="{60BAE3FF-7C9E-4783-A1E2-3BA89C9412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998" y="15462"/>
            <a:ext cx="2872857" cy="1858907"/>
          </a:xfrm>
          <a:prstGeom prst="rect">
            <a:avLst/>
          </a:prstGeom>
        </p:spPr>
      </p:pic>
      <p:grpSp>
        <p:nvGrpSpPr>
          <p:cNvPr id="149" name="Group 23">
            <a:extLst>
              <a:ext uri="{FF2B5EF4-FFF2-40B4-BE49-F238E27FC236}">
                <a16:creationId xmlns:a16="http://schemas.microsoft.com/office/drawing/2014/main" id="{6D8DC537-DF58-4FF6-99A4-DE2B42350DBA}"/>
              </a:ext>
            </a:extLst>
          </p:cNvPr>
          <p:cNvGrpSpPr/>
          <p:nvPr/>
        </p:nvGrpSpPr>
        <p:grpSpPr>
          <a:xfrm>
            <a:off x="603850" y="4417192"/>
            <a:ext cx="2157442" cy="1905160"/>
            <a:chOff x="803640" y="3009412"/>
            <a:chExt cx="2066102" cy="1380023"/>
          </a:xfrm>
        </p:grpSpPr>
        <p:sp>
          <p:nvSpPr>
            <p:cNvPr id="150" name="TextBox 149">
              <a:extLst>
                <a:ext uri="{FF2B5EF4-FFF2-40B4-BE49-F238E27FC236}">
                  <a16:creationId xmlns:a16="http://schemas.microsoft.com/office/drawing/2014/main" id="{4DFC475A-7CF1-40B7-81C0-CCFF58879660}"/>
                </a:ext>
              </a:extLst>
            </p:cNvPr>
            <p:cNvSpPr txBox="1"/>
            <p:nvPr/>
          </p:nvSpPr>
          <p:spPr>
            <a:xfrm>
              <a:off x="803640" y="3466535"/>
              <a:ext cx="2059657" cy="922900"/>
            </a:xfrm>
            <a:prstGeom prst="rect">
              <a:avLst/>
            </a:prstGeom>
            <a:noFill/>
          </p:spPr>
          <p:txBody>
            <a:bodyPr wrap="square" rtlCol="0">
              <a:spAutoFit/>
            </a:bodyPr>
            <a:lstStyle/>
            <a:p>
              <a:pPr algn="ctr"/>
              <a:r>
                <a:rPr lang="en-US" altLang="ko-KR" sz="1200" dirty="0">
                  <a:solidFill>
                    <a:schemeClr val="tx1">
                      <a:lumMod val="75000"/>
                      <a:lumOff val="25000"/>
                    </a:schemeClr>
                  </a:solidFill>
                </a:rPr>
                <a:t>Students and partner universities are invited to the opening ceremony and to attend the symposium on the 130</a:t>
              </a:r>
              <a:r>
                <a:rPr lang="en-US" altLang="ko-KR" sz="1200" baseline="30000" dirty="0">
                  <a:solidFill>
                    <a:schemeClr val="tx1">
                      <a:lumMod val="75000"/>
                      <a:lumOff val="25000"/>
                    </a:schemeClr>
                  </a:solidFill>
                </a:rPr>
                <a:t>th</a:t>
              </a:r>
              <a:r>
                <a:rPr lang="en-US" altLang="ko-KR" sz="1200" dirty="0">
                  <a:solidFill>
                    <a:schemeClr val="tx1">
                      <a:lumMod val="75000"/>
                      <a:lumOff val="25000"/>
                    </a:schemeClr>
                  </a:solidFill>
                </a:rPr>
                <a:t> anniversary of Tokyo NODAI.</a:t>
              </a:r>
            </a:p>
            <a:p>
              <a:pPr algn="ctr"/>
              <a:endParaRPr lang="en-US" altLang="ko-KR" sz="1200" dirty="0">
                <a:solidFill>
                  <a:schemeClr val="tx1">
                    <a:lumMod val="75000"/>
                    <a:lumOff val="25000"/>
                  </a:schemeClr>
                </a:solidFill>
              </a:endParaRPr>
            </a:p>
          </p:txBody>
        </p:sp>
        <p:sp>
          <p:nvSpPr>
            <p:cNvPr id="151" name="TextBox 150">
              <a:extLst>
                <a:ext uri="{FF2B5EF4-FFF2-40B4-BE49-F238E27FC236}">
                  <a16:creationId xmlns:a16="http://schemas.microsoft.com/office/drawing/2014/main" id="{66E716BA-FB61-465B-A396-1547E038843A}"/>
                </a:ext>
              </a:extLst>
            </p:cNvPr>
            <p:cNvSpPr txBox="1"/>
            <p:nvPr/>
          </p:nvSpPr>
          <p:spPr>
            <a:xfrm>
              <a:off x="810085" y="3009412"/>
              <a:ext cx="2059657" cy="830997"/>
            </a:xfrm>
            <a:prstGeom prst="rect">
              <a:avLst/>
            </a:prstGeom>
            <a:noFill/>
          </p:spPr>
          <p:txBody>
            <a:bodyPr wrap="square" rtlCol="0">
              <a:spAutoFit/>
            </a:bodyPr>
            <a:lstStyle/>
            <a:p>
              <a:pPr algn="ctr"/>
              <a:r>
                <a:rPr lang="en-US" altLang="ko-KR" sz="1200" b="1" dirty="0">
                  <a:solidFill>
                    <a:schemeClr val="accent1"/>
                  </a:solidFill>
                  <a:cs typeface="Arial" pitchFamily="34" charset="0"/>
                </a:rPr>
                <a:t>Opening and 130</a:t>
              </a:r>
              <a:r>
                <a:rPr lang="en-US" altLang="ko-KR" sz="1200" b="1" baseline="30000" dirty="0">
                  <a:solidFill>
                    <a:schemeClr val="accent1"/>
                  </a:solidFill>
                  <a:cs typeface="Arial" pitchFamily="34" charset="0"/>
                </a:rPr>
                <a:t>th</a:t>
              </a:r>
              <a:r>
                <a:rPr lang="en-US" altLang="ko-KR" sz="1200" b="1" dirty="0">
                  <a:solidFill>
                    <a:schemeClr val="accent1"/>
                  </a:solidFill>
                  <a:cs typeface="Arial" pitchFamily="34" charset="0"/>
                </a:rPr>
                <a:t> Tokyo NODAI Anniversary symposium </a:t>
              </a:r>
              <a:endParaRPr lang="ko-KR" altLang="en-US" sz="1200" b="1" dirty="0">
                <a:solidFill>
                  <a:schemeClr val="accent1"/>
                </a:solidFill>
                <a:cs typeface="Arial" pitchFamily="34" charset="0"/>
              </a:endParaRPr>
            </a:p>
          </p:txBody>
        </p:sp>
      </p:grpSp>
      <p:grpSp>
        <p:nvGrpSpPr>
          <p:cNvPr id="152" name="Group 26">
            <a:extLst>
              <a:ext uri="{FF2B5EF4-FFF2-40B4-BE49-F238E27FC236}">
                <a16:creationId xmlns:a16="http://schemas.microsoft.com/office/drawing/2014/main" id="{F8155FEE-54C8-44BA-892A-A74809935B34}"/>
              </a:ext>
            </a:extLst>
          </p:cNvPr>
          <p:cNvGrpSpPr/>
          <p:nvPr/>
        </p:nvGrpSpPr>
        <p:grpSpPr>
          <a:xfrm>
            <a:off x="2752681" y="4410152"/>
            <a:ext cx="3398807" cy="2036720"/>
            <a:chOff x="800256" y="2959244"/>
            <a:chExt cx="4118240" cy="2036720"/>
          </a:xfrm>
        </p:grpSpPr>
        <p:sp>
          <p:nvSpPr>
            <p:cNvPr id="153" name="TextBox 152">
              <a:extLst>
                <a:ext uri="{FF2B5EF4-FFF2-40B4-BE49-F238E27FC236}">
                  <a16:creationId xmlns:a16="http://schemas.microsoft.com/office/drawing/2014/main" id="{2DD47947-1227-4A8A-A91E-B90C0F520CD9}"/>
                </a:ext>
              </a:extLst>
            </p:cNvPr>
            <p:cNvSpPr txBox="1"/>
            <p:nvPr/>
          </p:nvSpPr>
          <p:spPr>
            <a:xfrm>
              <a:off x="810690" y="3426304"/>
              <a:ext cx="4107806" cy="1569660"/>
            </a:xfrm>
            <a:prstGeom prst="rect">
              <a:avLst/>
            </a:prstGeom>
            <a:noFill/>
          </p:spPr>
          <p:txBody>
            <a:bodyPr wrap="square" rtlCol="0">
              <a:spAutoFit/>
            </a:bodyPr>
            <a:lstStyle/>
            <a:p>
              <a:pPr algn="ctr"/>
              <a:r>
                <a:rPr lang="en-US" altLang="ko-KR" sz="1200" dirty="0">
                  <a:solidFill>
                    <a:schemeClr val="tx1">
                      <a:lumMod val="75000"/>
                      <a:lumOff val="25000"/>
                    </a:schemeClr>
                  </a:solidFill>
                </a:rPr>
                <a:t>Presenters present in their assigned session group. Another session on a different theme will be held in parallel at the same time.</a:t>
              </a:r>
            </a:p>
            <a:p>
              <a:pPr algn="ctr"/>
              <a:endParaRPr lang="en-US" altLang="ko-KR" sz="1200" dirty="0">
                <a:solidFill>
                  <a:schemeClr val="tx1">
                    <a:lumMod val="75000"/>
                    <a:lumOff val="25000"/>
                  </a:schemeClr>
                </a:solidFill>
              </a:endParaRPr>
            </a:p>
            <a:p>
              <a:pPr algn="ctr"/>
              <a:r>
                <a:rPr lang="en-US" altLang="ko-KR" sz="1200" dirty="0">
                  <a:solidFill>
                    <a:schemeClr val="tx1">
                      <a:lumMod val="75000"/>
                      <a:lumOff val="25000"/>
                    </a:schemeClr>
                  </a:solidFill>
                </a:rPr>
                <a:t>After parallel sessions, presenters will stick post-it notes on an online whiteboard sharing the common issues and possible solutions found in their presentations.</a:t>
              </a:r>
            </a:p>
          </p:txBody>
        </p:sp>
        <p:sp>
          <p:nvSpPr>
            <p:cNvPr id="154" name="TextBox 153">
              <a:extLst>
                <a:ext uri="{FF2B5EF4-FFF2-40B4-BE49-F238E27FC236}">
                  <a16:creationId xmlns:a16="http://schemas.microsoft.com/office/drawing/2014/main" id="{A20AE17C-6143-4A14-BF59-4F7585239B69}"/>
                </a:ext>
              </a:extLst>
            </p:cNvPr>
            <p:cNvSpPr txBox="1"/>
            <p:nvPr/>
          </p:nvSpPr>
          <p:spPr>
            <a:xfrm>
              <a:off x="800256" y="2959244"/>
              <a:ext cx="2059657" cy="276999"/>
            </a:xfrm>
            <a:prstGeom prst="rect">
              <a:avLst/>
            </a:prstGeom>
            <a:noFill/>
          </p:spPr>
          <p:txBody>
            <a:bodyPr wrap="square" rtlCol="0">
              <a:spAutoFit/>
            </a:bodyPr>
            <a:lstStyle/>
            <a:p>
              <a:pPr algn="ctr"/>
              <a:r>
                <a:rPr lang="en-US" altLang="ko-KR" sz="1200" b="1" dirty="0">
                  <a:solidFill>
                    <a:schemeClr val="accent2"/>
                  </a:solidFill>
                  <a:cs typeface="Arial" pitchFamily="34" charset="0"/>
                </a:rPr>
                <a:t>Parallel Sessions </a:t>
              </a:r>
              <a:endParaRPr lang="ko-KR" altLang="en-US" sz="1200" b="1" dirty="0">
                <a:solidFill>
                  <a:schemeClr val="accent2"/>
                </a:solidFill>
                <a:cs typeface="Arial" pitchFamily="34" charset="0"/>
              </a:endParaRPr>
            </a:p>
          </p:txBody>
        </p:sp>
      </p:grpSp>
      <p:sp>
        <p:nvSpPr>
          <p:cNvPr id="157" name="TextBox 156">
            <a:extLst>
              <a:ext uri="{FF2B5EF4-FFF2-40B4-BE49-F238E27FC236}">
                <a16:creationId xmlns:a16="http://schemas.microsoft.com/office/drawing/2014/main" id="{2B383D86-3DD1-4976-8D41-AE916EA8693D}"/>
              </a:ext>
            </a:extLst>
          </p:cNvPr>
          <p:cNvSpPr txBox="1"/>
          <p:nvPr/>
        </p:nvSpPr>
        <p:spPr>
          <a:xfrm>
            <a:off x="4611692" y="4413886"/>
            <a:ext cx="1699847"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Parallel Sessions</a:t>
            </a:r>
            <a:endParaRPr lang="ko-KR" altLang="en-US" sz="1200" b="1" dirty="0">
              <a:solidFill>
                <a:schemeClr val="accent3"/>
              </a:solidFill>
              <a:cs typeface="Arial" pitchFamily="34" charset="0"/>
            </a:endParaRPr>
          </a:p>
        </p:txBody>
      </p:sp>
      <p:grpSp>
        <p:nvGrpSpPr>
          <p:cNvPr id="158" name="Group 32">
            <a:extLst>
              <a:ext uri="{FF2B5EF4-FFF2-40B4-BE49-F238E27FC236}">
                <a16:creationId xmlns:a16="http://schemas.microsoft.com/office/drawing/2014/main" id="{7D8E262E-13C3-4FBA-9EA1-1BE92D81E920}"/>
              </a:ext>
            </a:extLst>
          </p:cNvPr>
          <p:cNvGrpSpPr/>
          <p:nvPr/>
        </p:nvGrpSpPr>
        <p:grpSpPr>
          <a:xfrm>
            <a:off x="6352723" y="4417190"/>
            <a:ext cx="2103302" cy="1643716"/>
            <a:chOff x="785727" y="3009412"/>
            <a:chExt cx="2084620" cy="1643716"/>
          </a:xfrm>
        </p:grpSpPr>
        <p:sp>
          <p:nvSpPr>
            <p:cNvPr id="159" name="TextBox 158">
              <a:extLst>
                <a:ext uri="{FF2B5EF4-FFF2-40B4-BE49-F238E27FC236}">
                  <a16:creationId xmlns:a16="http://schemas.microsoft.com/office/drawing/2014/main" id="{366027A8-0597-4DF4-A297-D0BFEEDDE507}"/>
                </a:ext>
              </a:extLst>
            </p:cNvPr>
            <p:cNvSpPr txBox="1"/>
            <p:nvPr/>
          </p:nvSpPr>
          <p:spPr>
            <a:xfrm>
              <a:off x="810689" y="3268133"/>
              <a:ext cx="2059658" cy="1384995"/>
            </a:xfrm>
            <a:prstGeom prst="rect">
              <a:avLst/>
            </a:prstGeom>
            <a:noFill/>
          </p:spPr>
          <p:txBody>
            <a:bodyPr wrap="square" rtlCol="0">
              <a:spAutoFit/>
            </a:bodyPr>
            <a:lstStyle/>
            <a:p>
              <a:pPr algn="ctr"/>
              <a:r>
                <a:rPr lang="en-US" altLang="ko-KR" sz="1200" dirty="0">
                  <a:solidFill>
                    <a:schemeClr val="tx1">
                      <a:lumMod val="75000"/>
                      <a:lumOff val="25000"/>
                    </a:schemeClr>
                  </a:solidFill>
                </a:rPr>
                <a:t>Feedback on students / Advisors experiences of the online ISS and closing remarks from Tokyo NODAI</a:t>
              </a:r>
            </a:p>
            <a:p>
              <a:pPr algn="ctr"/>
              <a:endParaRPr lang="en-US" altLang="ko-KR" sz="1200" dirty="0">
                <a:solidFill>
                  <a:schemeClr val="tx1">
                    <a:lumMod val="75000"/>
                    <a:lumOff val="25000"/>
                  </a:schemeClr>
                </a:solidFill>
              </a:endParaRPr>
            </a:p>
            <a:p>
              <a:pPr algn="ctr"/>
              <a:r>
                <a:rPr lang="en-US" altLang="ko-KR" sz="1200" dirty="0">
                  <a:solidFill>
                    <a:schemeClr val="tx1">
                      <a:lumMod val="75000"/>
                      <a:lumOff val="25000"/>
                    </a:schemeClr>
                  </a:solidFill>
                </a:rPr>
                <a:t>The best presentations will be awarded.</a:t>
              </a:r>
            </a:p>
          </p:txBody>
        </p:sp>
        <p:sp>
          <p:nvSpPr>
            <p:cNvPr id="160" name="TextBox 159">
              <a:extLst>
                <a:ext uri="{FF2B5EF4-FFF2-40B4-BE49-F238E27FC236}">
                  <a16:creationId xmlns:a16="http://schemas.microsoft.com/office/drawing/2014/main" id="{6B88AE35-CC65-4136-B324-742AA333F939}"/>
                </a:ext>
              </a:extLst>
            </p:cNvPr>
            <p:cNvSpPr txBox="1"/>
            <p:nvPr/>
          </p:nvSpPr>
          <p:spPr>
            <a:xfrm>
              <a:off x="785727" y="3009412"/>
              <a:ext cx="2059657" cy="276999"/>
            </a:xfrm>
            <a:prstGeom prst="rect">
              <a:avLst/>
            </a:prstGeom>
            <a:noFill/>
          </p:spPr>
          <p:txBody>
            <a:bodyPr wrap="square" rtlCol="0">
              <a:spAutoFit/>
            </a:bodyPr>
            <a:lstStyle/>
            <a:p>
              <a:pPr algn="ctr"/>
              <a:r>
                <a:rPr lang="en-US" altLang="ko-KR" sz="1200" b="1" dirty="0">
                  <a:solidFill>
                    <a:schemeClr val="accent4"/>
                  </a:solidFill>
                  <a:cs typeface="Arial" pitchFamily="34" charset="0"/>
                </a:rPr>
                <a:t>Awarding and Closing</a:t>
              </a:r>
              <a:endParaRPr lang="ko-KR" altLang="en-US" sz="1200" b="1" dirty="0">
                <a:solidFill>
                  <a:schemeClr val="accent4"/>
                </a:solidFill>
                <a:cs typeface="Arial" pitchFamily="34" charset="0"/>
              </a:endParaRPr>
            </a:p>
          </p:txBody>
        </p:sp>
      </p:grpSp>
      <p:sp>
        <p:nvSpPr>
          <p:cNvPr id="162" name="Teardrop 19">
            <a:extLst>
              <a:ext uri="{FF2B5EF4-FFF2-40B4-BE49-F238E27FC236}">
                <a16:creationId xmlns:a16="http://schemas.microsoft.com/office/drawing/2014/main" id="{D48001D6-6723-4D5D-9C05-02CA4BC90809}"/>
              </a:ext>
            </a:extLst>
          </p:cNvPr>
          <p:cNvSpPr/>
          <p:nvPr/>
        </p:nvSpPr>
        <p:spPr>
          <a:xfrm rot="2700000" flipH="1">
            <a:off x="6661140" y="2450925"/>
            <a:ext cx="1440000" cy="1440000"/>
          </a:xfrm>
          <a:prstGeom prst="teardrop">
            <a:avLst>
              <a:gd name="adj" fmla="val 133882"/>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3" name="Teardrop 20">
            <a:extLst>
              <a:ext uri="{FF2B5EF4-FFF2-40B4-BE49-F238E27FC236}">
                <a16:creationId xmlns:a16="http://schemas.microsoft.com/office/drawing/2014/main" id="{CC7C046A-EF82-4EDD-A1BC-CD3DC56E2A6E}"/>
              </a:ext>
            </a:extLst>
          </p:cNvPr>
          <p:cNvSpPr/>
          <p:nvPr/>
        </p:nvSpPr>
        <p:spPr>
          <a:xfrm rot="2700000" flipH="1">
            <a:off x="4872647" y="2668204"/>
            <a:ext cx="1260000" cy="1260000"/>
          </a:xfrm>
          <a:prstGeom prst="teardrop">
            <a:avLst>
              <a:gd name="adj" fmla="val 133882"/>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4" name="Teardrop 21">
            <a:extLst>
              <a:ext uri="{FF2B5EF4-FFF2-40B4-BE49-F238E27FC236}">
                <a16:creationId xmlns:a16="http://schemas.microsoft.com/office/drawing/2014/main" id="{373BAE62-F132-4453-A715-E73061BA778E}"/>
              </a:ext>
            </a:extLst>
          </p:cNvPr>
          <p:cNvSpPr/>
          <p:nvPr/>
        </p:nvSpPr>
        <p:spPr>
          <a:xfrm rot="2700000" flipH="1">
            <a:off x="3062605" y="2885483"/>
            <a:ext cx="1080000" cy="1080000"/>
          </a:xfrm>
          <a:prstGeom prst="teardrop">
            <a:avLst>
              <a:gd name="adj" fmla="val 133882"/>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5" name="Rectangle 164">
            <a:extLst>
              <a:ext uri="{FF2B5EF4-FFF2-40B4-BE49-F238E27FC236}">
                <a16:creationId xmlns:a16="http://schemas.microsoft.com/office/drawing/2014/main" id="{97C9D66D-9854-4480-A230-A1B4319141E2}"/>
              </a:ext>
            </a:extLst>
          </p:cNvPr>
          <p:cNvSpPr/>
          <p:nvPr/>
        </p:nvSpPr>
        <p:spPr>
          <a:xfrm flipH="1">
            <a:off x="-3837" y="4179199"/>
            <a:ext cx="12204000" cy="72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Oval 22">
            <a:extLst>
              <a:ext uri="{FF2B5EF4-FFF2-40B4-BE49-F238E27FC236}">
                <a16:creationId xmlns:a16="http://schemas.microsoft.com/office/drawing/2014/main" id="{1ABFD645-6E8F-4B3E-9C71-87A89B9F97B5}"/>
              </a:ext>
            </a:extLst>
          </p:cNvPr>
          <p:cNvSpPr/>
          <p:nvPr/>
        </p:nvSpPr>
        <p:spPr>
          <a:xfrm flipH="1">
            <a:off x="9464276" y="4072176"/>
            <a:ext cx="266798" cy="266798"/>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Oval 40">
            <a:extLst>
              <a:ext uri="{FF2B5EF4-FFF2-40B4-BE49-F238E27FC236}">
                <a16:creationId xmlns:a16="http://schemas.microsoft.com/office/drawing/2014/main" id="{5CE1C6D5-CEC8-4B1D-910B-AE3F072913EB}"/>
              </a:ext>
            </a:extLst>
          </p:cNvPr>
          <p:cNvSpPr/>
          <p:nvPr/>
        </p:nvSpPr>
        <p:spPr>
          <a:xfrm flipH="1">
            <a:off x="7247741" y="4072176"/>
            <a:ext cx="266798" cy="26679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Oval 41">
            <a:extLst>
              <a:ext uri="{FF2B5EF4-FFF2-40B4-BE49-F238E27FC236}">
                <a16:creationId xmlns:a16="http://schemas.microsoft.com/office/drawing/2014/main" id="{11FBF3C8-69FE-4093-BDAC-D8614BFD8F20}"/>
              </a:ext>
            </a:extLst>
          </p:cNvPr>
          <p:cNvSpPr/>
          <p:nvPr/>
        </p:nvSpPr>
        <p:spPr>
          <a:xfrm flipH="1">
            <a:off x="5369248" y="4072176"/>
            <a:ext cx="266798" cy="266798"/>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9" name="Oval 42">
            <a:extLst>
              <a:ext uri="{FF2B5EF4-FFF2-40B4-BE49-F238E27FC236}">
                <a16:creationId xmlns:a16="http://schemas.microsoft.com/office/drawing/2014/main" id="{DEBE9F4C-BB67-4B1B-8F09-629C6896D674}"/>
              </a:ext>
            </a:extLst>
          </p:cNvPr>
          <p:cNvSpPr/>
          <p:nvPr/>
        </p:nvSpPr>
        <p:spPr>
          <a:xfrm flipH="1">
            <a:off x="3469206" y="4072176"/>
            <a:ext cx="266798" cy="266798"/>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0" name="Teardrop 21">
            <a:extLst>
              <a:ext uri="{FF2B5EF4-FFF2-40B4-BE49-F238E27FC236}">
                <a16:creationId xmlns:a16="http://schemas.microsoft.com/office/drawing/2014/main" id="{E0207434-5A10-4D78-91B6-E3BECFB9250B}"/>
              </a:ext>
            </a:extLst>
          </p:cNvPr>
          <p:cNvSpPr/>
          <p:nvPr/>
        </p:nvSpPr>
        <p:spPr>
          <a:xfrm rot="2700000" flipH="1">
            <a:off x="1257341" y="3102762"/>
            <a:ext cx="900000" cy="900000"/>
          </a:xfrm>
          <a:prstGeom prst="teardrop">
            <a:avLst>
              <a:gd name="adj" fmla="val 133882"/>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1" name="Oval 42">
            <a:extLst>
              <a:ext uri="{FF2B5EF4-FFF2-40B4-BE49-F238E27FC236}">
                <a16:creationId xmlns:a16="http://schemas.microsoft.com/office/drawing/2014/main" id="{6FAFE125-996B-4636-B07B-A7EBFA4ABC07}"/>
              </a:ext>
            </a:extLst>
          </p:cNvPr>
          <p:cNvSpPr/>
          <p:nvPr/>
        </p:nvSpPr>
        <p:spPr>
          <a:xfrm flipH="1">
            <a:off x="1573942" y="4072176"/>
            <a:ext cx="266798" cy="266798"/>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72" name="Group 32">
            <a:extLst>
              <a:ext uri="{FF2B5EF4-FFF2-40B4-BE49-F238E27FC236}">
                <a16:creationId xmlns:a16="http://schemas.microsoft.com/office/drawing/2014/main" id="{0463B7EA-D7A0-4098-8606-5BDBC4EC245A}"/>
              </a:ext>
            </a:extLst>
          </p:cNvPr>
          <p:cNvGrpSpPr/>
          <p:nvPr/>
        </p:nvGrpSpPr>
        <p:grpSpPr>
          <a:xfrm>
            <a:off x="8616075" y="4425816"/>
            <a:ext cx="2096182" cy="1477825"/>
            <a:chOff x="803640" y="3009412"/>
            <a:chExt cx="2073754" cy="1477825"/>
          </a:xfrm>
        </p:grpSpPr>
        <p:sp>
          <p:nvSpPr>
            <p:cNvPr id="173" name="TextBox 172">
              <a:extLst>
                <a:ext uri="{FF2B5EF4-FFF2-40B4-BE49-F238E27FC236}">
                  <a16:creationId xmlns:a16="http://schemas.microsoft.com/office/drawing/2014/main" id="{642792D6-EBD4-4E9B-AC4D-5D26CA2F00FB}"/>
                </a:ext>
              </a:extLst>
            </p:cNvPr>
            <p:cNvSpPr txBox="1"/>
            <p:nvPr/>
          </p:nvSpPr>
          <p:spPr>
            <a:xfrm>
              <a:off x="817737" y="3471574"/>
              <a:ext cx="2059657" cy="1015663"/>
            </a:xfrm>
            <a:prstGeom prst="rect">
              <a:avLst/>
            </a:prstGeom>
            <a:noFill/>
          </p:spPr>
          <p:txBody>
            <a:bodyPr wrap="square" rtlCol="0">
              <a:spAutoFit/>
            </a:bodyPr>
            <a:lstStyle/>
            <a:p>
              <a:pPr algn="ctr"/>
              <a:r>
                <a:rPr lang="en-US" altLang="ko-KR" sz="1200" dirty="0">
                  <a:solidFill>
                    <a:schemeClr val="tx1">
                      <a:lumMod val="75000"/>
                      <a:lumOff val="25000"/>
                    </a:schemeClr>
                  </a:solidFill>
                </a:rPr>
                <a:t>Based on the post-it notes from all groups, the next ISS theme will be decided and notified to all partners universities later on.</a:t>
              </a:r>
            </a:p>
          </p:txBody>
        </p:sp>
        <p:sp>
          <p:nvSpPr>
            <p:cNvPr id="191" name="TextBox 190">
              <a:extLst>
                <a:ext uri="{FF2B5EF4-FFF2-40B4-BE49-F238E27FC236}">
                  <a16:creationId xmlns:a16="http://schemas.microsoft.com/office/drawing/2014/main" id="{4ED6F299-7F6E-4F9B-81A6-6AA20338252F}"/>
                </a:ext>
              </a:extLst>
            </p:cNvPr>
            <p:cNvSpPr txBox="1"/>
            <p:nvPr/>
          </p:nvSpPr>
          <p:spPr>
            <a:xfrm>
              <a:off x="803640" y="3009412"/>
              <a:ext cx="2059657" cy="276999"/>
            </a:xfrm>
            <a:prstGeom prst="rect">
              <a:avLst/>
            </a:prstGeom>
            <a:noFill/>
          </p:spPr>
          <p:txBody>
            <a:bodyPr wrap="square" rtlCol="0">
              <a:spAutoFit/>
            </a:bodyPr>
            <a:lstStyle/>
            <a:p>
              <a:pPr algn="ctr"/>
              <a:r>
                <a:rPr lang="en-US" altLang="ko-KR" sz="1200" b="1" dirty="0">
                  <a:solidFill>
                    <a:schemeClr val="accent5"/>
                  </a:solidFill>
                  <a:cs typeface="Arial" pitchFamily="34" charset="0"/>
                </a:rPr>
                <a:t>Next ISS theme</a:t>
              </a:r>
              <a:endParaRPr lang="ko-KR" altLang="en-US" sz="1200" b="1" dirty="0">
                <a:solidFill>
                  <a:schemeClr val="accent5"/>
                </a:solidFill>
                <a:cs typeface="Arial" pitchFamily="34" charset="0"/>
              </a:endParaRPr>
            </a:p>
          </p:txBody>
        </p:sp>
      </p:grpSp>
      <p:sp>
        <p:nvSpPr>
          <p:cNvPr id="198" name="TextBox 197">
            <a:extLst>
              <a:ext uri="{FF2B5EF4-FFF2-40B4-BE49-F238E27FC236}">
                <a16:creationId xmlns:a16="http://schemas.microsoft.com/office/drawing/2014/main" id="{4FBC5570-BE9A-422C-9C4F-7279F1432ECA}"/>
              </a:ext>
            </a:extLst>
          </p:cNvPr>
          <p:cNvSpPr txBox="1"/>
          <p:nvPr/>
        </p:nvSpPr>
        <p:spPr>
          <a:xfrm>
            <a:off x="6758230" y="2988148"/>
            <a:ext cx="1289020" cy="584775"/>
          </a:xfrm>
          <a:prstGeom prst="rect">
            <a:avLst/>
          </a:prstGeom>
          <a:noFill/>
        </p:spPr>
        <p:txBody>
          <a:bodyPr wrap="square" rtlCol="0" anchor="ctr">
            <a:spAutoFit/>
          </a:bodyPr>
          <a:lstStyle/>
          <a:p>
            <a:pPr algn="ctr"/>
            <a:r>
              <a:rPr lang="en-US" altLang="ko-KR" sz="3200" b="1" dirty="0">
                <a:solidFill>
                  <a:schemeClr val="bg1"/>
                </a:solidFill>
                <a:cs typeface="Arial" pitchFamily="34" charset="0"/>
              </a:rPr>
              <a:t>Day 4</a:t>
            </a:r>
            <a:endParaRPr lang="ko-KR" altLang="en-US" sz="3200" b="1" dirty="0">
              <a:solidFill>
                <a:schemeClr val="bg1"/>
              </a:solidFill>
              <a:cs typeface="Arial" pitchFamily="34" charset="0"/>
            </a:endParaRPr>
          </a:p>
        </p:txBody>
      </p:sp>
      <p:sp>
        <p:nvSpPr>
          <p:cNvPr id="199" name="TextBox 198">
            <a:extLst>
              <a:ext uri="{FF2B5EF4-FFF2-40B4-BE49-F238E27FC236}">
                <a16:creationId xmlns:a16="http://schemas.microsoft.com/office/drawing/2014/main" id="{8E215808-9BED-4BF3-9758-BEEDBD7D7D7E}"/>
              </a:ext>
            </a:extLst>
          </p:cNvPr>
          <p:cNvSpPr txBox="1"/>
          <p:nvPr/>
        </p:nvSpPr>
        <p:spPr>
          <a:xfrm>
            <a:off x="4862468" y="3201319"/>
            <a:ext cx="1289020" cy="523220"/>
          </a:xfrm>
          <a:prstGeom prst="rect">
            <a:avLst/>
          </a:prstGeom>
          <a:noFill/>
        </p:spPr>
        <p:txBody>
          <a:bodyPr wrap="square" rtlCol="0" anchor="ctr">
            <a:spAutoFit/>
          </a:bodyPr>
          <a:lstStyle/>
          <a:p>
            <a:pPr algn="ctr"/>
            <a:r>
              <a:rPr lang="en-US" altLang="ko-KR" sz="2800" b="1" dirty="0">
                <a:solidFill>
                  <a:schemeClr val="bg1"/>
                </a:solidFill>
                <a:cs typeface="Arial" pitchFamily="34" charset="0"/>
              </a:rPr>
              <a:t>Day 3</a:t>
            </a:r>
            <a:endParaRPr lang="ko-KR" altLang="en-US" sz="2800" b="1" dirty="0">
              <a:solidFill>
                <a:schemeClr val="bg1"/>
              </a:solidFill>
              <a:cs typeface="Arial" pitchFamily="34" charset="0"/>
            </a:endParaRPr>
          </a:p>
        </p:txBody>
      </p:sp>
      <p:sp>
        <p:nvSpPr>
          <p:cNvPr id="200" name="TextBox 199">
            <a:extLst>
              <a:ext uri="{FF2B5EF4-FFF2-40B4-BE49-F238E27FC236}">
                <a16:creationId xmlns:a16="http://schemas.microsoft.com/office/drawing/2014/main" id="{50D3192D-72FB-4CFA-8061-7466FA100436}"/>
              </a:ext>
            </a:extLst>
          </p:cNvPr>
          <p:cNvSpPr txBox="1"/>
          <p:nvPr/>
        </p:nvSpPr>
        <p:spPr>
          <a:xfrm>
            <a:off x="2966706" y="3352935"/>
            <a:ext cx="1289020"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Day 2</a:t>
            </a:r>
            <a:endParaRPr lang="ko-KR" altLang="en-US" sz="2400" b="1" dirty="0">
              <a:solidFill>
                <a:schemeClr val="bg1"/>
              </a:solidFill>
              <a:cs typeface="Arial" pitchFamily="34" charset="0"/>
            </a:endParaRPr>
          </a:p>
        </p:txBody>
      </p:sp>
      <p:sp>
        <p:nvSpPr>
          <p:cNvPr id="201" name="TextBox 200">
            <a:extLst>
              <a:ext uri="{FF2B5EF4-FFF2-40B4-BE49-F238E27FC236}">
                <a16:creationId xmlns:a16="http://schemas.microsoft.com/office/drawing/2014/main" id="{3EA9FBBE-5125-45B3-B548-41395EB4226A}"/>
              </a:ext>
            </a:extLst>
          </p:cNvPr>
          <p:cNvSpPr txBox="1"/>
          <p:nvPr/>
        </p:nvSpPr>
        <p:spPr>
          <a:xfrm>
            <a:off x="1070944" y="3442998"/>
            <a:ext cx="1289020"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Day 1</a:t>
            </a:r>
            <a:endParaRPr lang="ko-KR" altLang="en-US" b="1" dirty="0">
              <a:solidFill>
                <a:schemeClr val="bg1"/>
              </a:solidFill>
              <a:cs typeface="Arial" pitchFamily="34" charset="0"/>
            </a:endParaRPr>
          </a:p>
        </p:txBody>
      </p:sp>
      <p:pic>
        <p:nvPicPr>
          <p:cNvPr id="5126" name="Picture 6" descr="Image result for rainbow flower drawing&quot;"/>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8314578" y="1616199"/>
            <a:ext cx="2532149" cy="2532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177E41-8469-4E37-A557-98B5E9026088}"/>
              </a:ext>
            </a:extLst>
          </p:cNvPr>
          <p:cNvSpPr txBox="1"/>
          <p:nvPr/>
        </p:nvSpPr>
        <p:spPr>
          <a:xfrm>
            <a:off x="1548230" y="4056088"/>
            <a:ext cx="324600" cy="246221"/>
          </a:xfrm>
          <a:prstGeom prst="rect">
            <a:avLst/>
          </a:prstGeom>
          <a:noFill/>
        </p:spPr>
        <p:txBody>
          <a:bodyPr wrap="square" rtlCol="0">
            <a:spAutoFit/>
          </a:bodyPr>
          <a:lstStyle/>
          <a:p>
            <a:r>
              <a:rPr lang="en-GB" sz="1000" dirty="0"/>
              <a:t>14</a:t>
            </a:r>
          </a:p>
        </p:txBody>
      </p:sp>
      <p:sp>
        <p:nvSpPr>
          <p:cNvPr id="36" name="TextBox 35">
            <a:extLst>
              <a:ext uri="{FF2B5EF4-FFF2-40B4-BE49-F238E27FC236}">
                <a16:creationId xmlns:a16="http://schemas.microsoft.com/office/drawing/2014/main" id="{54A84110-7CD6-40E6-9883-10CEB55B100D}"/>
              </a:ext>
            </a:extLst>
          </p:cNvPr>
          <p:cNvSpPr txBox="1"/>
          <p:nvPr/>
        </p:nvSpPr>
        <p:spPr>
          <a:xfrm>
            <a:off x="3452435" y="4052726"/>
            <a:ext cx="324600" cy="246221"/>
          </a:xfrm>
          <a:prstGeom prst="rect">
            <a:avLst/>
          </a:prstGeom>
          <a:noFill/>
        </p:spPr>
        <p:txBody>
          <a:bodyPr wrap="square" rtlCol="0">
            <a:spAutoFit/>
          </a:bodyPr>
          <a:lstStyle/>
          <a:p>
            <a:r>
              <a:rPr lang="en-GB" sz="1000" dirty="0"/>
              <a:t>15</a:t>
            </a:r>
          </a:p>
        </p:txBody>
      </p:sp>
      <p:sp>
        <p:nvSpPr>
          <p:cNvPr id="37" name="TextBox 36">
            <a:extLst>
              <a:ext uri="{FF2B5EF4-FFF2-40B4-BE49-F238E27FC236}">
                <a16:creationId xmlns:a16="http://schemas.microsoft.com/office/drawing/2014/main" id="{EEE2389A-7178-45DF-B6E3-D9677D87C3D6}"/>
              </a:ext>
            </a:extLst>
          </p:cNvPr>
          <p:cNvSpPr txBox="1"/>
          <p:nvPr/>
        </p:nvSpPr>
        <p:spPr>
          <a:xfrm>
            <a:off x="5347699" y="4066970"/>
            <a:ext cx="324600" cy="246221"/>
          </a:xfrm>
          <a:prstGeom prst="rect">
            <a:avLst/>
          </a:prstGeom>
          <a:noFill/>
        </p:spPr>
        <p:txBody>
          <a:bodyPr wrap="square" rtlCol="0">
            <a:spAutoFit/>
          </a:bodyPr>
          <a:lstStyle/>
          <a:p>
            <a:r>
              <a:rPr lang="en-GB" sz="1000" dirty="0"/>
              <a:t>16</a:t>
            </a:r>
          </a:p>
        </p:txBody>
      </p:sp>
      <p:sp>
        <p:nvSpPr>
          <p:cNvPr id="38" name="TextBox 37">
            <a:extLst>
              <a:ext uri="{FF2B5EF4-FFF2-40B4-BE49-F238E27FC236}">
                <a16:creationId xmlns:a16="http://schemas.microsoft.com/office/drawing/2014/main" id="{538FE15F-345E-4742-A32F-5A632CB779F2}"/>
              </a:ext>
            </a:extLst>
          </p:cNvPr>
          <p:cNvSpPr txBox="1"/>
          <p:nvPr/>
        </p:nvSpPr>
        <p:spPr>
          <a:xfrm>
            <a:off x="7224960" y="4063550"/>
            <a:ext cx="324600" cy="246221"/>
          </a:xfrm>
          <a:prstGeom prst="rect">
            <a:avLst/>
          </a:prstGeom>
          <a:noFill/>
        </p:spPr>
        <p:txBody>
          <a:bodyPr wrap="square" rtlCol="0">
            <a:spAutoFit/>
          </a:bodyPr>
          <a:lstStyle/>
          <a:p>
            <a:r>
              <a:rPr lang="en-GB" sz="1000" dirty="0"/>
              <a:t>17</a:t>
            </a:r>
          </a:p>
        </p:txBody>
      </p:sp>
    </p:spTree>
    <p:extLst>
      <p:ext uri="{BB962C8B-B14F-4D97-AF65-F5344CB8AC3E}">
        <p14:creationId xmlns:p14="http://schemas.microsoft.com/office/powerpoint/2010/main" val="45045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6600" dirty="0"/>
              <a:t>We are looking forward to receiving your application!</a:t>
            </a:r>
            <a:endParaRPr kumimoji="1" lang="ja-JP" altLang="en-US" sz="6600" dirty="0"/>
          </a:p>
        </p:txBody>
      </p:sp>
      <p:sp>
        <p:nvSpPr>
          <p:cNvPr id="3" name="テキスト プレースホルダー 2"/>
          <p:cNvSpPr>
            <a:spLocks noGrp="1"/>
          </p:cNvSpPr>
          <p:nvPr>
            <p:ph type="body" idx="1"/>
          </p:nvPr>
        </p:nvSpPr>
        <p:spPr>
          <a:xfrm>
            <a:off x="6089904" y="4464425"/>
            <a:ext cx="5193103" cy="1734670"/>
          </a:xfrm>
        </p:spPr>
        <p:txBody>
          <a:bodyPr>
            <a:normAutofit/>
          </a:bodyPr>
          <a:lstStyle/>
          <a:p>
            <a:pPr algn="r"/>
            <a:r>
              <a:rPr kumimoji="1" lang="en-US" altLang="ja-JP" sz="1800" dirty="0"/>
              <a:t>Should you have any questions, please email </a:t>
            </a:r>
            <a:r>
              <a:rPr lang="en-US" altLang="ja-JP" sz="1800" dirty="0">
                <a:solidFill>
                  <a:schemeClr val="tx1"/>
                </a:solidFill>
              </a:rPr>
              <a:t>(</a:t>
            </a:r>
            <a:r>
              <a:rPr lang="en-US" altLang="ja-JP" sz="1800" dirty="0">
                <a:solidFill>
                  <a:srgbClr val="0070C0"/>
                </a:solidFill>
                <a:hlinkClick r:id="rId4">
                  <a:extLst>
                    <a:ext uri="{A12FA001-AC4F-418D-AE19-62706E023703}">
                      <ahyp:hlinkClr xmlns:ahyp="http://schemas.microsoft.com/office/drawing/2018/hyperlinkcolor" val="tx"/>
                    </a:ext>
                  </a:extLst>
                </a:hlinkClick>
              </a:rPr>
              <a:t>isf@nodai.ac.jp</a:t>
            </a:r>
            <a:r>
              <a:rPr lang="en-US" altLang="ja-JP" sz="1800" dirty="0">
                <a:solidFill>
                  <a:schemeClr val="tx1"/>
                </a:solidFill>
              </a:rPr>
              <a:t>)</a:t>
            </a:r>
            <a:r>
              <a:rPr lang="en-US" altLang="ja-JP" sz="1800" dirty="0">
                <a:solidFill>
                  <a:srgbClr val="0070C0"/>
                </a:solidFill>
              </a:rPr>
              <a:t> </a:t>
            </a:r>
            <a:endParaRPr kumimoji="1" lang="en-US" altLang="ja-JP" sz="1800" dirty="0">
              <a:solidFill>
                <a:schemeClr val="tx1"/>
              </a:solidFill>
            </a:endParaRPr>
          </a:p>
          <a:p>
            <a:pPr algn="r"/>
            <a:endParaRPr lang="en-US" altLang="ja-JP" dirty="0"/>
          </a:p>
          <a:p>
            <a:pPr algn="r"/>
            <a:r>
              <a:rPr lang="en-US" altLang="ja-JP" dirty="0"/>
              <a:t>Tokyo University of Agriculture</a:t>
            </a:r>
            <a:endParaRPr kumimoji="1" lang="ja-JP" altLang="en-US" dirty="0"/>
          </a:p>
        </p:txBody>
      </p:sp>
      <p:pic>
        <p:nvPicPr>
          <p:cNvPr id="4098" name="Picture 2" descr="https://lh3.googleusercontent.com/hHpmwmVJh-Jia0EfBudICVB12tSJKlSZoA9IqKr-gCL2zkVPoDd49S5bLp3xEmFeorALg8j29ES3q8ENReKnTC_3205m7ukAKCqU71LyjoZm_lVj9BLYVTkgb_YlbADr67-9O4uxF4c38c-Ir3XFktITJzFuaq2lknUUyoHM2W78xRAjmZ80A-hHGM5sJpnCmbOKN_IGjjmtK_tNEdDtAEVdKiIqQF1I6E3OukITkuaFxHB7P3Ttnn6HTg-0aULEqgSlnecFmlTNZce291SpDn3BWnU6y_NskdNgWqPA5ben72ID0lYAlasxvr-4o3VhyA29xcgYH3bAJIv5_Ucaw37tZvzrW3rJO2jhN8up77jXW3iMRCQgr3Pf1s6UEwSrdSZmggPrA43B8c7qdki74z5LlKbRnal-PO2bAjHATG5s7WlY-OmIrf5nID-lW9VUQzNWRctpV0Ys0OttvLZQ5dq0-W2aDTprqLiiDaZLEHZuZl83JgQpg0_D5elzQeBcODeez7tcLfeAVjZA-a4LGM5SyF8Zpuj8Xfwhp3w2bZ43_p8xOouYdfGm43JQv8DCtbia46TVrPNxesKQelKJDxxLFSUKzxplKnAGjOKMHBmEk0cOYHfuNRYh7psp6oegTCXqMkVgkQCGZ1FbaEJ6k2CyH25_HvQDAqZnEOaQsT4iACDfC216hpQm9FPgcNiQ3e__rjdtexAVBeWaZ1t5oD3ALiQbI5b2l1jktzxy6XaIilY=w988-h657-no"/>
          <p:cNvPicPr>
            <a:picLocks noChangeAspect="1" noChangeArrowheads="1"/>
          </p:cNvPicPr>
          <p:nvPr/>
        </p:nvPicPr>
        <p:blipFill rotWithShape="1">
          <a:blip r:embed="rId5">
            <a:extLst>
              <a:ext uri="{28A0092B-C50C-407E-A947-70E740481C1C}">
                <a14:useLocalDpi xmlns:a14="http://schemas.microsoft.com/office/drawing/2010/main" val="0"/>
              </a:ext>
            </a:extLst>
          </a:blip>
          <a:srcRect t="33359"/>
          <a:stretch/>
        </p:blipFill>
        <p:spPr bwMode="auto">
          <a:xfrm>
            <a:off x="1479177" y="4306741"/>
            <a:ext cx="4265900" cy="189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426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38345"/>
            <a:ext cx="10840278" cy="1325563"/>
          </a:xfrm>
        </p:spPr>
        <p:txBody>
          <a:bodyPr>
            <a:normAutofit/>
          </a:bodyPr>
          <a:lstStyle/>
          <a:p>
            <a:r>
              <a:rPr kumimoji="1" lang="en-US" altLang="ja-JP" dirty="0">
                <a:solidFill>
                  <a:srgbClr val="7030A0"/>
                </a:solidFill>
              </a:rPr>
              <a:t>What is International Students Summit (ISS)?</a:t>
            </a:r>
            <a:endParaRPr kumimoji="1" lang="ja-JP" altLang="en-US" dirty="0">
              <a:solidFill>
                <a:srgbClr val="7030A0"/>
              </a:solidFill>
            </a:endParaRPr>
          </a:p>
        </p:txBody>
      </p:sp>
      <p:sp>
        <p:nvSpPr>
          <p:cNvPr id="3" name="コンテンツ プレースホルダー 2"/>
          <p:cNvSpPr>
            <a:spLocks noGrp="1"/>
          </p:cNvSpPr>
          <p:nvPr>
            <p:ph idx="1"/>
          </p:nvPr>
        </p:nvSpPr>
        <p:spPr>
          <a:xfrm>
            <a:off x="838200" y="1476708"/>
            <a:ext cx="6219386" cy="4392752"/>
          </a:xfrm>
        </p:spPr>
        <p:txBody>
          <a:bodyPr>
            <a:noAutofit/>
          </a:bodyPr>
          <a:lstStyle/>
          <a:p>
            <a:pPr marL="0" indent="0" algn="just">
              <a:buNone/>
            </a:pPr>
            <a:r>
              <a:rPr lang="en-US" altLang="ja-JP" sz="2800" dirty="0">
                <a:solidFill>
                  <a:srgbClr val="002060"/>
                </a:solidFill>
              </a:rPr>
              <a:t>Tokyo NODAI has been hosting the ISS since 2001 to provide an opportunity for students from around the world to gather and exchange views and ideas on food, agricultural, and environmental issues in the world, and to discuss the role to be played by youth for the sustainable livelihood of mankind. This year, the 20</a:t>
            </a:r>
            <a:r>
              <a:rPr lang="en-US" altLang="ja-JP" sz="2800" baseline="30000" dirty="0">
                <a:solidFill>
                  <a:srgbClr val="002060"/>
                </a:solidFill>
              </a:rPr>
              <a:t>th</a:t>
            </a:r>
            <a:r>
              <a:rPr lang="en-US" altLang="ja-JP" sz="2800" dirty="0">
                <a:solidFill>
                  <a:srgbClr val="002060"/>
                </a:solidFill>
              </a:rPr>
              <a:t> ISS includes the new sub-theme of “Nutrition”, making a total of 5 sub-themes. </a:t>
            </a:r>
            <a:endParaRPr lang="en-US" altLang="ja-JP" sz="2800" b="1" dirty="0">
              <a:solidFill>
                <a:srgbClr val="002060"/>
              </a:solidFill>
            </a:endParaRPr>
          </a:p>
        </p:txBody>
      </p:sp>
      <p:pic>
        <p:nvPicPr>
          <p:cNvPr id="1026" name="Picture 2" descr="https://lh3.googleusercontent.com/L5Ia_eUH0CsHSSRV_Y4kOzNvFz64U-GDKV-6IpSgZqbgQe1tEZ9y0L0BhU_vU3ohB0yOt-Hk6CRGCjUsQ9SEtfObWwWMmRxHFrDBD0jlQoa_3UV8WJpSzFBMsEUNOzQoODl9O35SIV_MiGaGHQKhsgBpLB_vO_SKsYhcf39VzgBU9N2YspPdfkVs_NuMflGDsBqZJw376pcImagFpY8_7KhpoRS1dFN5a_ztJVTMkSAc0Y30FRTh92SahaGDR3rNVRIeicnJIHYAEcwMO98svEJaguHNueNOqVnabhTXEnAbhc9hZ0p12SJ76HkM8pM0w0NwgdD94OyDVyrJEba65JeQMgfcxxZVrCzE4JQtaLd3I89wcTVN3B3Ou_KiA6WBPJlUvJuklSmC4VVNDdkOi_YtSSZTRAyClOijle-ZhiUtmE4ypDZ6quII-30pDU19g9DU3b16epWQ9MOo_gOYpsTNWTMjE_UgxcEEJsOFJVNpkyu11xeFu8l_TcqSoJ42xkkcasLRQVrdNHQkZu_dhc1jMSuCwzcgbtrPuWM_64fPIs-_CmLQDeoCcPa3zEzKDZkCjM18dNRD5yCulYuuwWaxTLaoE_0bg_UJuMTsV-4g7XdcCdAj9DpOyAt6vYvIMNkYka1Dws-R5enw5JCxPkdltbRLRAmLwRFpYw70bnwU3VnRUtNMdGHzbaNe2X3ASPfmFkc50zyNS0-HjMbEHKjVCaOMFTRc6jjxjo3SlCsUM4Q=w986-h657-n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 contrast="-40000"/>
                    </a14:imgEffect>
                  </a14:imgLayer>
                </a14:imgProps>
              </a:ext>
              <a:ext uri="{28A0092B-C50C-407E-A947-70E740481C1C}">
                <a14:useLocalDpi xmlns:a14="http://schemas.microsoft.com/office/drawing/2010/main" val="0"/>
              </a:ext>
            </a:extLst>
          </a:blip>
          <a:srcRect/>
          <a:stretch>
            <a:fillRect/>
          </a:stretch>
        </p:blipFill>
        <p:spPr bwMode="auto">
          <a:xfrm>
            <a:off x="7168799" y="2146852"/>
            <a:ext cx="4543090" cy="3030264"/>
          </a:xfrm>
          <a:prstGeom prst="rect">
            <a:avLst/>
          </a:prstGeom>
          <a:solidFill>
            <a:srgbClr val="7030A0">
              <a:alpha val="82000"/>
            </a:srgbClr>
          </a:solidFill>
          <a:extLst/>
        </p:spPr>
      </p:pic>
    </p:spTree>
    <p:extLst>
      <p:ext uri="{BB962C8B-B14F-4D97-AF65-F5344CB8AC3E}">
        <p14:creationId xmlns:p14="http://schemas.microsoft.com/office/powerpoint/2010/main" val="323737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32773" y="129395"/>
            <a:ext cx="10672997" cy="1325991"/>
          </a:xfrm>
        </p:spPr>
        <p:txBody>
          <a:bodyPr>
            <a:normAutofit/>
          </a:bodyPr>
          <a:lstStyle/>
          <a:p>
            <a:pPr algn="ctr"/>
            <a:r>
              <a:rPr lang="en-US" altLang="ja-JP" sz="5400" dirty="0">
                <a:solidFill>
                  <a:srgbClr val="7030A0"/>
                </a:solidFill>
              </a:rPr>
              <a:t>Online Program</a:t>
            </a:r>
            <a:endParaRPr kumimoji="1" lang="ja-JP" altLang="en-US" sz="5400" dirty="0">
              <a:solidFill>
                <a:srgbClr val="7030A0"/>
              </a:solidFill>
            </a:endParaRPr>
          </a:p>
        </p:txBody>
      </p:sp>
      <p:sp>
        <p:nvSpPr>
          <p:cNvPr id="12" name="ホームベース 11"/>
          <p:cNvSpPr/>
          <p:nvPr/>
        </p:nvSpPr>
        <p:spPr>
          <a:xfrm>
            <a:off x="6216839" y="1465084"/>
            <a:ext cx="5680441" cy="1778628"/>
          </a:xfrm>
          <a:prstGeom prst="flowChartMagneticDisk">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605645" y="2128990"/>
            <a:ext cx="4955199" cy="830997"/>
          </a:xfrm>
          <a:prstGeom prst="rect">
            <a:avLst/>
          </a:prstGeom>
          <a:noFill/>
        </p:spPr>
        <p:txBody>
          <a:bodyPr wrap="square" rtlCol="0">
            <a:spAutoFit/>
          </a:bodyPr>
          <a:lstStyle/>
          <a:p>
            <a:pPr algn="ctr"/>
            <a:r>
              <a:rPr kumimoji="1" lang="en-US" altLang="ja-JP" sz="2400" b="1" dirty="0">
                <a:solidFill>
                  <a:srgbClr val="FFFF00"/>
                </a:solidFill>
              </a:rPr>
              <a:t>International Students Summit (ISS)</a:t>
            </a:r>
          </a:p>
          <a:p>
            <a:pPr algn="ctr"/>
            <a:r>
              <a:rPr lang="en-US" altLang="ja-JP" sz="2400" b="1" dirty="0">
                <a:solidFill>
                  <a:srgbClr val="FFFF00"/>
                </a:solidFill>
              </a:rPr>
              <a:t>Sept. 14</a:t>
            </a:r>
            <a:r>
              <a:rPr lang="en-US" altLang="ja-JP" sz="2400" b="1" baseline="30000" dirty="0">
                <a:solidFill>
                  <a:srgbClr val="FFFF00"/>
                </a:solidFill>
              </a:rPr>
              <a:t>th</a:t>
            </a:r>
            <a:r>
              <a:rPr lang="en-US" altLang="ja-JP" sz="2400" b="1" dirty="0">
                <a:solidFill>
                  <a:srgbClr val="FFFF00"/>
                </a:solidFill>
              </a:rPr>
              <a:t> ~ Sept. 17</a:t>
            </a:r>
            <a:r>
              <a:rPr lang="en-US" altLang="ja-JP" sz="2400" b="1" baseline="30000" dirty="0">
                <a:solidFill>
                  <a:srgbClr val="FFFF00"/>
                </a:solidFill>
              </a:rPr>
              <a:t>th</a:t>
            </a:r>
            <a:r>
              <a:rPr lang="en-US" altLang="ja-JP" sz="2400" b="1" dirty="0">
                <a:solidFill>
                  <a:srgbClr val="FFFF00"/>
                </a:solidFill>
              </a:rPr>
              <a:t>, 2021</a:t>
            </a:r>
          </a:p>
        </p:txBody>
      </p:sp>
      <p:sp>
        <p:nvSpPr>
          <p:cNvPr id="19" name="テキスト ボックス 18"/>
          <p:cNvSpPr txBox="1"/>
          <p:nvPr/>
        </p:nvSpPr>
        <p:spPr>
          <a:xfrm>
            <a:off x="347241" y="1112521"/>
            <a:ext cx="6099855" cy="1631216"/>
          </a:xfrm>
          <a:prstGeom prst="rect">
            <a:avLst/>
          </a:prstGeom>
          <a:noFill/>
        </p:spPr>
        <p:txBody>
          <a:bodyPr wrap="square" rtlCol="0">
            <a:spAutoFit/>
          </a:bodyPr>
          <a:lstStyle/>
          <a:p>
            <a:pPr marL="342900" indent="-342900">
              <a:buFont typeface="Wingdings" panose="05000000000000000000" pitchFamily="2" charset="2"/>
              <a:buChar char="q"/>
            </a:pPr>
            <a:r>
              <a:rPr lang="en-US" altLang="ja-JP" sz="2500" dirty="0">
                <a:solidFill>
                  <a:srgbClr val="002060"/>
                </a:solidFill>
              </a:rPr>
              <a:t>Due to the COVID-19 pandemic, Tokyo University of Agriculture (Tokyo NODAI) </a:t>
            </a:r>
            <a:r>
              <a:rPr kumimoji="1" lang="en-US" altLang="ja-JP" sz="2500" dirty="0">
                <a:solidFill>
                  <a:srgbClr val="002060"/>
                </a:solidFill>
              </a:rPr>
              <a:t>offers the 20</a:t>
            </a:r>
            <a:r>
              <a:rPr kumimoji="1" lang="en-US" altLang="ja-JP" sz="2500" baseline="30000" dirty="0">
                <a:solidFill>
                  <a:srgbClr val="002060"/>
                </a:solidFill>
              </a:rPr>
              <a:t>th</a:t>
            </a:r>
            <a:r>
              <a:rPr kumimoji="1" lang="en-US" altLang="ja-JP" sz="2500" dirty="0">
                <a:solidFill>
                  <a:srgbClr val="002060"/>
                </a:solidFill>
              </a:rPr>
              <a:t> International Students Summit exclusively online. </a:t>
            </a:r>
          </a:p>
        </p:txBody>
      </p:sp>
      <p:cxnSp>
        <p:nvCxnSpPr>
          <p:cNvPr id="4" name="直線矢印コネクタ 3"/>
          <p:cNvCxnSpPr/>
          <p:nvPr/>
        </p:nvCxnSpPr>
        <p:spPr>
          <a:xfrm>
            <a:off x="8987937" y="3261816"/>
            <a:ext cx="0" cy="41846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539529" y="3663024"/>
            <a:ext cx="1418994" cy="369332"/>
          </a:xfrm>
          <a:prstGeom prst="rect">
            <a:avLst/>
          </a:prstGeom>
          <a:solidFill>
            <a:srgbClr val="0070C0"/>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b="1" dirty="0">
                <a:solidFill>
                  <a:schemeClr val="bg1"/>
                </a:solidFill>
              </a:rPr>
              <a:t>2 credits</a:t>
            </a:r>
            <a:endParaRPr kumimoji="1" lang="ja-JP" altLang="en-US" b="1" dirty="0">
              <a:solidFill>
                <a:schemeClr val="bg1"/>
              </a:solidFill>
            </a:endParaRPr>
          </a:p>
        </p:txBody>
      </p:sp>
      <p:sp>
        <p:nvSpPr>
          <p:cNvPr id="3" name="Oval 2">
            <a:extLst>
              <a:ext uri="{FF2B5EF4-FFF2-40B4-BE49-F238E27FC236}">
                <a16:creationId xmlns:a16="http://schemas.microsoft.com/office/drawing/2014/main" id="{9C413DE1-CE60-4941-8333-A24E85A1E49B}"/>
              </a:ext>
            </a:extLst>
          </p:cNvPr>
          <p:cNvSpPr/>
          <p:nvPr/>
        </p:nvSpPr>
        <p:spPr>
          <a:xfrm>
            <a:off x="6216839" y="1464232"/>
            <a:ext cx="5680441" cy="584658"/>
          </a:xfrm>
          <a:prstGeom prst="ellipse">
            <a:avLst/>
          </a:prstGeom>
          <a:solidFill>
            <a:schemeClr val="bg1">
              <a:alpha val="87000"/>
            </a:scheme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 name="テキスト ボックス 8">
            <a:extLst>
              <a:ext uri="{FF2B5EF4-FFF2-40B4-BE49-F238E27FC236}">
                <a16:creationId xmlns:a16="http://schemas.microsoft.com/office/drawing/2014/main" id="{47B6DCC1-B549-4CE5-A345-0D05613C1007}"/>
              </a:ext>
            </a:extLst>
          </p:cNvPr>
          <p:cNvSpPr txBox="1"/>
          <p:nvPr/>
        </p:nvSpPr>
        <p:spPr>
          <a:xfrm>
            <a:off x="9016422" y="3664428"/>
            <a:ext cx="1418994" cy="369332"/>
          </a:xfrm>
          <a:prstGeom prst="rect">
            <a:avLst/>
          </a:prstGeom>
          <a:solidFill>
            <a:srgbClr val="0070C0"/>
          </a:solidFill>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ja-JP" b="1" dirty="0">
                <a:solidFill>
                  <a:schemeClr val="bg1"/>
                </a:solidFill>
              </a:rPr>
              <a:t>Certificate</a:t>
            </a:r>
            <a:endParaRPr kumimoji="1" lang="ja-JP" altLang="en-US" b="1" dirty="0">
              <a:solidFill>
                <a:schemeClr val="bg1"/>
              </a:solidFill>
            </a:endParaRPr>
          </a:p>
        </p:txBody>
      </p:sp>
      <p:sp>
        <p:nvSpPr>
          <p:cNvPr id="5" name="Rectangle 4">
            <a:extLst>
              <a:ext uri="{FF2B5EF4-FFF2-40B4-BE49-F238E27FC236}">
                <a16:creationId xmlns:a16="http://schemas.microsoft.com/office/drawing/2014/main" id="{49BF9CCE-52B2-4B40-A5A8-89DA9F013084}"/>
              </a:ext>
            </a:extLst>
          </p:cNvPr>
          <p:cNvSpPr/>
          <p:nvPr/>
        </p:nvSpPr>
        <p:spPr>
          <a:xfrm>
            <a:off x="351095" y="3429000"/>
            <a:ext cx="10181867" cy="2785378"/>
          </a:xfrm>
          <a:prstGeom prst="rect">
            <a:avLst/>
          </a:prstGeom>
        </p:spPr>
        <p:txBody>
          <a:bodyPr wrap="square">
            <a:spAutoFit/>
          </a:bodyPr>
          <a:lstStyle/>
          <a:p>
            <a:pPr marL="342900" indent="-342900">
              <a:buFont typeface="Wingdings" panose="05000000000000000000" pitchFamily="2" charset="2"/>
              <a:buChar char="q"/>
            </a:pPr>
            <a:r>
              <a:rPr lang="en-US" altLang="ja-JP" sz="2500" dirty="0">
                <a:solidFill>
                  <a:srgbClr val="002060"/>
                </a:solidFill>
              </a:rPr>
              <a:t>Held in the fall, the program is meant to raise </a:t>
            </a:r>
          </a:p>
          <a:p>
            <a:r>
              <a:rPr lang="en-US" altLang="ja-JP" sz="2500" dirty="0">
                <a:solidFill>
                  <a:srgbClr val="002060"/>
                </a:solidFill>
              </a:rPr>
              <a:t>next generation leaders based on the comprehensive </a:t>
            </a:r>
          </a:p>
          <a:p>
            <a:r>
              <a:rPr lang="en-US" altLang="ja-JP" sz="2500" dirty="0">
                <a:solidFill>
                  <a:srgbClr val="002060"/>
                </a:solidFill>
              </a:rPr>
              <a:t>combination of practical learning and leadership experience. Upon successful completion of the program, undergraduate students will be awarded 2 academic credits if they complete all the tasks and actively participate. This program especially encourages participation of undergraduate students.</a:t>
            </a:r>
            <a:endParaRPr lang="ja-JP" altLang="en-US" sz="2500" dirty="0">
              <a:solidFill>
                <a:srgbClr val="002060"/>
              </a:solidFill>
            </a:endParaRPr>
          </a:p>
        </p:txBody>
      </p:sp>
    </p:spTree>
    <p:extLst>
      <p:ext uri="{BB962C8B-B14F-4D97-AF65-F5344CB8AC3E}">
        <p14:creationId xmlns:p14="http://schemas.microsoft.com/office/powerpoint/2010/main" val="77970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Block Arc 7">
            <a:extLst>
              <a:ext uri="{FF2B5EF4-FFF2-40B4-BE49-F238E27FC236}">
                <a16:creationId xmlns:a16="http://schemas.microsoft.com/office/drawing/2014/main" id="{9632E281-5D6B-4B59-9861-CB25B5811F41}"/>
              </a:ext>
            </a:extLst>
          </p:cNvPr>
          <p:cNvSpPr/>
          <p:nvPr/>
        </p:nvSpPr>
        <p:spPr>
          <a:xfrm flipV="1">
            <a:off x="6919057" y="4339827"/>
            <a:ext cx="2226365" cy="1615199"/>
          </a:xfrm>
          <a:prstGeom prst="blockArc">
            <a:avLst/>
          </a:prstGeom>
          <a:solidFill>
            <a:srgbClr val="FFFF0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Block Arc 3">
            <a:extLst>
              <a:ext uri="{FF2B5EF4-FFF2-40B4-BE49-F238E27FC236}">
                <a16:creationId xmlns:a16="http://schemas.microsoft.com/office/drawing/2014/main" id="{16867FFB-908C-4F96-BE3E-6D29944BBEED}"/>
              </a:ext>
            </a:extLst>
          </p:cNvPr>
          <p:cNvSpPr/>
          <p:nvPr/>
        </p:nvSpPr>
        <p:spPr>
          <a:xfrm>
            <a:off x="3329609" y="4241202"/>
            <a:ext cx="2226365" cy="1812451"/>
          </a:xfrm>
          <a:prstGeom prst="blockArc">
            <a:avLst/>
          </a:prstGeom>
          <a:solidFill>
            <a:srgbClr val="00B0F0">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タイトル 1"/>
          <p:cNvSpPr>
            <a:spLocks noGrp="1"/>
          </p:cNvSpPr>
          <p:nvPr>
            <p:ph type="title"/>
          </p:nvPr>
        </p:nvSpPr>
        <p:spPr>
          <a:xfrm>
            <a:off x="1143000" y="435033"/>
            <a:ext cx="9875520" cy="1356360"/>
          </a:xfrm>
        </p:spPr>
        <p:txBody>
          <a:bodyPr/>
          <a:lstStyle/>
          <a:p>
            <a:r>
              <a:rPr lang="en-US" altLang="ja-JP" dirty="0">
                <a:solidFill>
                  <a:srgbClr val="7030A0"/>
                </a:solidFill>
              </a:rPr>
              <a:t>Theme of the 20</a:t>
            </a:r>
            <a:r>
              <a:rPr lang="en-US" altLang="ja-JP" baseline="30000" dirty="0">
                <a:solidFill>
                  <a:srgbClr val="7030A0"/>
                </a:solidFill>
              </a:rPr>
              <a:t>th</a:t>
            </a:r>
            <a:r>
              <a:rPr lang="en-US" altLang="ja-JP" dirty="0">
                <a:solidFill>
                  <a:srgbClr val="7030A0"/>
                </a:solidFill>
              </a:rPr>
              <a:t> ISS 2021:</a:t>
            </a:r>
            <a:endParaRPr kumimoji="1" lang="ja-JP" altLang="en-US" dirty="0">
              <a:solidFill>
                <a:srgbClr val="7030A0"/>
              </a:solidFill>
            </a:endParaRPr>
          </a:p>
        </p:txBody>
      </p:sp>
      <p:sp>
        <p:nvSpPr>
          <p:cNvPr id="3" name="コンテンツ プレースホルダー 2"/>
          <p:cNvSpPr>
            <a:spLocks noGrp="1"/>
          </p:cNvSpPr>
          <p:nvPr>
            <p:ph idx="1"/>
          </p:nvPr>
        </p:nvSpPr>
        <p:spPr>
          <a:xfrm>
            <a:off x="1143000" y="1575262"/>
            <a:ext cx="9680171" cy="1799705"/>
          </a:xfrm>
          <a:ln w="57150">
            <a:solidFill>
              <a:srgbClr val="FFC000"/>
            </a:solidFill>
          </a:ln>
        </p:spPr>
        <p:style>
          <a:lnRef idx="2">
            <a:schemeClr val="accent1"/>
          </a:lnRef>
          <a:fillRef idx="1">
            <a:schemeClr val="lt1"/>
          </a:fillRef>
          <a:effectRef idx="0">
            <a:schemeClr val="accent1"/>
          </a:effectRef>
          <a:fontRef idx="minor">
            <a:schemeClr val="dk1"/>
          </a:fontRef>
        </p:style>
        <p:txBody>
          <a:bodyPr>
            <a:normAutofit fontScale="92500"/>
          </a:bodyPr>
          <a:lstStyle/>
          <a:p>
            <a:pPr marL="45720" indent="0">
              <a:buNone/>
            </a:pPr>
            <a:r>
              <a:rPr lang="en-US" altLang="ja-JP" sz="4000" i="1" dirty="0">
                <a:solidFill>
                  <a:srgbClr val="002060"/>
                </a:solidFill>
              </a:rPr>
              <a:t>Linking Actions, Research and Education in Agriculture Value Chains to Achieve Environmental, Social and Economic Sustainability</a:t>
            </a:r>
            <a:endParaRPr kumimoji="1" lang="ja-JP" altLang="en-US" sz="4000" i="1" dirty="0">
              <a:solidFill>
                <a:srgbClr val="002060"/>
              </a:solidFill>
            </a:endParaRPr>
          </a:p>
        </p:txBody>
      </p:sp>
      <p:pic>
        <p:nvPicPr>
          <p:cNvPr id="2050" name="Picture 2" descr="https://lh3.googleusercontent.com/wy0yHJLvImySiLHLVpC84l3eNQVKkqQOKhjfp1E_IfnPsmPLuplg0QY7nheEC7ugMgad-EXc6du4U813wL5kyZtPNE0PWg9CVqIo81Ln-dmjvoKzbaxScsoVOWClCfjvJFD8kmrp9wIYh_farumM0h11BdNNTUMlBsI-Y_ZuMYpmwQunNZQWQe8n8OATOBF40jOJ9AicwElx6P2rg2w8rzVVtIToYptZqbPQffY2vHrzjpoS9ZVa91bdBK0DaM0SPb7_V5t-LiWnqUOcBe2gM2qlwwXxdacwn0F167IekpzSpqgHN43Yyvw4TH_gCd2KRq63wPPXuSFWz6iPFREN2yAKhJTpu2NUa3vpidEqwhY2XMKZhk6B9lBNYG0OxRmnJzvcyDMCIpu6_auSJ-HLyAphSsrAYU6I4mGexmoYxEjREPT40w7JFmXjbSiPNrqt47IyQWOdHflO4hzDRrp1f6wPdxaS7w9iBXheeAZCRDJ7eoxIVb8h6egS-N6cRPdCO0qheKKAQuRKJicSZIZp6b4kKgPfZ6SO2MpuzjnNLzc3UATIUg3jVjXSQfNLqmR0Cpm7ux3xRcub6tw9Vgy0eumhtZog9VRfVPDrQ2DROy4JOD9kEd8ak3j-jD1PYt7efYhtHlIPfTE1nAVGGbbih715kxkZm5nqxAd4A76kxpGYTOAOOCPzviXLX_ndGouZsUNuKpFRz_Qw2dAfKIaxdnTh812MZ_1q8XNKp6XQE9hkcD0=w986-h657-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954761"/>
            <a:ext cx="3165849" cy="21116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3.googleusercontent.com/s6HH-bjVq3wOUNOY9GJjOjTmgWUeBKLns63iK5aB_qRa1JSS8rEE2eW9AmVpmsQwmTV029OEeUeBwfahFsNnlpaSaVW3uZkeOUTpsnzXkWAdXgZvgu8yr455DJL3Fo1HmYO657Mtkm70n1BnjgXcNDK9TwqVo0MUYTRU232S4RPikAqjocGDSoMeZh_xk4CJ23OCyFi0F3Z_psBTIvZyLXghCOLP2EYxNsxVJhdVKbmjSNyfJINgppp6Vohf97gLBmn7910vFAUa7H_rcJTuna7XQrpNYIf4xAuhIpeYnj_A7ezQBtxqL3L2Ocyj4ILgyPShwfnLbh8TcTmKJCk3LWpsHPSlxgojUUtEwZxfpnCHrZ3OhIe_EHFwDJ1cK4cmQVKCPN-SbouovlO74xoHKOp7BgVCtM-kMNsElI61jpSW_2j4WPRbgTNQhqSIxu7vaVqNnkxLHZ5dqS05oxu6FCguXHaHXfvqaIKODdMC0O1_MraGm1SqM-eCet4UPPFwOtVldiMaWiqMHgLq9stV_i2Bj1zMHoJkJ_SuByjWuZRasqdmyBynNcOnUV89evrkYZ4MVMeR4ZvniAuViqJaFLQzqVQiu-rPWa6eJWr5aCibmF1lBQsLwLwdR0c26Ygq1wa-bOKj96fKKMAqjMef2fyItAUfLbHM0TkCTt60I3lWOU7qtrsljEW6WUrXL213etYrsgWXqGceB6wADgk_11dMEpjVKFYvjrHwpWvde3zVqLA=w986-h657-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9681" y="3954761"/>
            <a:ext cx="3165849" cy="21116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3.googleusercontent.com/9LacI-aK1wZe09pGJQTdOxfRDXTnVFtZwwxQQWZ4NZskbL2AAfYgQOjotWJ-eo_LX8BVvyyKqpduxZXm8699sQqyJcWITw5Q97UR2beLmu-g8OZcBb4Om5j0AKM6GDVr2H1V9NvypZrWoD5LafyS5wvgXShrf90zpUqFOBigUlPF9Zcu2DQmXef3JliwQOXbIlXrl--e3dbZQ-hbSKSSUqzO4PBCWMCnyzxgiwNE_AQg0rrw5RRE3lQ6hzqel2BghpEiaMm5wE2m-WOv2Ep-zYbaUJunaE_Q-Xg3by7ezRWtUBLYsslf-W-S5rdptOA3c1HqUxtIT2hitk8ub2I5MJpRUNNCk8r1dYq7AvXU0p_CYYkfb2zGeyceLat-CRXGyopM-e9jehPtN5xdcijSWI6q5kJY4OQrbjyuO1aIrU7A0VxX8uCVrZwlctpqHw4HGGLxiOqCNixUxAWaDkgjiBXX6hPqJZ0Y1qJMvv_m9U9Lji_O1Epg25c2Z9Ir_tbRGyTXDXEjkz6kQ-NMyL8GruWJdYuddnCvsTnj2zAVQEZcqW18WyA-8t06s-qLw22mjfAQ-msvknFt-eqBAOwLDcAxkrG6Xt89DbeHkSW1puWEF4lAIyWQzW9O15OaRIX3G26UTz-5dy_XfwajQRz8iLlpr8cz2M1sGP5UH3Oguzn7a1zzzsqfzUXUGUgaDz3XbXq8RDxHt7KLL3FddmtYpq47APCauYyXlrvnAU0UpULESqc=w986-h657-n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5788" y="3954761"/>
            <a:ext cx="3165850" cy="2111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35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322813"/>
            <a:ext cx="9875520" cy="1356360"/>
          </a:xfrm>
        </p:spPr>
        <p:txBody>
          <a:bodyPr/>
          <a:lstStyle/>
          <a:p>
            <a:r>
              <a:rPr lang="en-US" altLang="ja-JP" dirty="0">
                <a:solidFill>
                  <a:srgbClr val="7030A0"/>
                </a:solidFill>
              </a:rPr>
              <a:t>Who are the presenters?</a:t>
            </a:r>
            <a:endParaRPr kumimoji="1" lang="ja-JP" altLang="en-US" dirty="0">
              <a:solidFill>
                <a:srgbClr val="7030A0"/>
              </a:solidFill>
            </a:endParaRPr>
          </a:p>
        </p:txBody>
      </p:sp>
      <p:pic>
        <p:nvPicPr>
          <p:cNvPr id="3080" name="Picture 8" descr="https://lh3.googleusercontent.com/ZZHW2FziJCnzIwgttUDThSaX3aEBmWjGH80ZvrJ9wZvddRsVF39K0hp97glRGdnxeU5Ldw8SaKpW_G-HWkvK8Yu6YzlH-1sWmNWnSL5tdMu_gdVJxZWCv87kd25khDKUHHqstQgJVierSMTCPJxQnrMLEU2UjGz7aSYmuyoEOAADlaNchcyf_RjZZIB1627-Ol6Uw5HIk2PZB9upoktww3Amb8k-b5uTuaNRK9nSvcoMLfPT0TXNu_l1YvZvfz2eUQo2V5XPzWCLYXD7Qo_11UflG8-9HXwC-HexUxEoKozO9qZg_sJOEDYzwfNlaNacEtxprINjlausJWjOI8a-750H71mytxTYMKPT16ZDJORAIFHdK18U9XUQXmY3DOcUlT69fR-DyP96CXkmnKgaLQgMUr5i1AxHlfwcBkA5W_sA1g4t-U4zpt3ODN8iIYw9TfOHvyh_nO5sJq2dJkgsZKOQMD37TS7mBB6StbMCQTL5vW1s0j_VGt31K5Qb5GDHYLp99S4pIkNK-YqdP7sANiJRVpJlN-wwawcxSiqopXQbX0dtVUr9RoB0Van1CG6PkPSirRN9CGdKG0kTUZ1cLpzGbxVJ04Kx73x2y2Lz_cdbDEqXtQJorIQWx5J_FYkIWeTgbVAzDjIZCibY4DZUx8g9worKjPpHc-i1FRtl8kv1vQb3JdKzIisk4gdiT9U4a__Wgh__aDGs_ZQCKodZ2ML4uQoD7ytukY-WwippQJYpNjg=w986-h657-n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953"/>
          <a:stretch/>
        </p:blipFill>
        <p:spPr bwMode="auto">
          <a:xfrm>
            <a:off x="7117043" y="1131224"/>
            <a:ext cx="4544479" cy="378676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3" name="コンテンツ プレースホルダー 2"/>
          <p:cNvSpPr>
            <a:spLocks noGrp="1"/>
          </p:cNvSpPr>
          <p:nvPr>
            <p:ph idx="1"/>
          </p:nvPr>
        </p:nvSpPr>
        <p:spPr>
          <a:xfrm>
            <a:off x="1047997" y="1786861"/>
            <a:ext cx="5974043" cy="3960798"/>
          </a:xfrm>
        </p:spPr>
        <p:txBody>
          <a:bodyPr>
            <a:normAutofit/>
          </a:bodyPr>
          <a:lstStyle/>
          <a:p>
            <a:pPr marL="396875" indent="-350838" algn="just">
              <a:buClr>
                <a:srgbClr val="002060"/>
              </a:buClr>
              <a:buFont typeface="Wingdings" panose="05000000000000000000" pitchFamily="2" charset="2"/>
              <a:buChar char="q"/>
            </a:pPr>
            <a:r>
              <a:rPr lang="en-US" altLang="ja-JP" sz="2400" dirty="0">
                <a:solidFill>
                  <a:srgbClr val="002060"/>
                </a:solidFill>
              </a:rPr>
              <a:t>Students representing their respective universities by presenting their current research, project, or other initiatives </a:t>
            </a:r>
            <a:r>
              <a:rPr lang="en-US" altLang="ja-JP" sz="2400" b="1" u="sng" dirty="0">
                <a:solidFill>
                  <a:srgbClr val="002060"/>
                </a:solidFill>
              </a:rPr>
              <a:t>related to the 20</a:t>
            </a:r>
            <a:r>
              <a:rPr lang="en-US" altLang="ja-JP" sz="2400" b="1" u="sng" baseline="30000" dirty="0">
                <a:solidFill>
                  <a:srgbClr val="002060"/>
                </a:solidFill>
              </a:rPr>
              <a:t>th</a:t>
            </a:r>
            <a:r>
              <a:rPr lang="en-US" altLang="ja-JP" sz="2400" b="1" u="sng" dirty="0">
                <a:solidFill>
                  <a:srgbClr val="002060"/>
                </a:solidFill>
              </a:rPr>
              <a:t> ISS theme </a:t>
            </a:r>
            <a:r>
              <a:rPr lang="en-US" altLang="ja-JP" sz="2400" dirty="0">
                <a:solidFill>
                  <a:srgbClr val="002060"/>
                </a:solidFill>
              </a:rPr>
              <a:t>to have meaningful discussions with other students and scholars from around the world.</a:t>
            </a:r>
          </a:p>
          <a:p>
            <a:pPr marL="396875" indent="-350838" algn="just">
              <a:buClr>
                <a:srgbClr val="002060"/>
              </a:buClr>
              <a:buFont typeface="Wingdings" panose="05000000000000000000" pitchFamily="2" charset="2"/>
              <a:buChar char="q"/>
            </a:pPr>
            <a:r>
              <a:rPr lang="en-US" altLang="ja-JP" sz="2400" dirty="0">
                <a:solidFill>
                  <a:srgbClr val="002060"/>
                </a:solidFill>
              </a:rPr>
              <a:t>Two (02) students (Representatives) will be carefully selected by each university as presenters. </a:t>
            </a:r>
          </a:p>
        </p:txBody>
      </p:sp>
      <p:sp>
        <p:nvSpPr>
          <p:cNvPr id="5" name="テキスト ボックス 4"/>
          <p:cNvSpPr txBox="1"/>
          <p:nvPr/>
        </p:nvSpPr>
        <p:spPr>
          <a:xfrm rot="704007">
            <a:off x="8268507" y="4989244"/>
            <a:ext cx="2310934" cy="369332"/>
          </a:xfrm>
          <a:prstGeom prst="rect">
            <a:avLst/>
          </a:prstGeom>
          <a:noFill/>
        </p:spPr>
        <p:txBody>
          <a:bodyPr wrap="square" rtlCol="0">
            <a:spAutoFit/>
          </a:bodyPr>
          <a:lstStyle/>
          <a:p>
            <a:r>
              <a:rPr kumimoji="1" lang="en-US" altLang="ja-JP" dirty="0">
                <a:solidFill>
                  <a:srgbClr val="002060"/>
                </a:solidFill>
              </a:rPr>
              <a:t>(A Presenter)</a:t>
            </a:r>
            <a:endParaRPr kumimoji="1" lang="ja-JP" altLang="en-US" dirty="0">
              <a:solidFill>
                <a:srgbClr val="002060"/>
              </a:solidFill>
            </a:endParaRPr>
          </a:p>
        </p:txBody>
      </p:sp>
    </p:spTree>
    <p:extLst>
      <p:ext uri="{BB962C8B-B14F-4D97-AF65-F5344CB8AC3E}">
        <p14:creationId xmlns:p14="http://schemas.microsoft.com/office/powerpoint/2010/main" val="1354086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446" y="119613"/>
            <a:ext cx="12914745" cy="807487"/>
          </a:xfrm>
        </p:spPr>
        <p:txBody>
          <a:bodyPr>
            <a:normAutofit/>
          </a:bodyPr>
          <a:lstStyle/>
          <a:p>
            <a:pPr algn="ctr"/>
            <a:r>
              <a:rPr lang="en-GB" altLang="ja-JP" sz="3700" dirty="0">
                <a:solidFill>
                  <a:srgbClr val="7030A0"/>
                </a:solidFill>
              </a:rPr>
              <a:t>Requirements to </a:t>
            </a:r>
            <a:r>
              <a:rPr lang="en-US" altLang="ja-JP" sz="3700" dirty="0">
                <a:solidFill>
                  <a:srgbClr val="7030A0"/>
                </a:solidFill>
              </a:rPr>
              <a:t>get certificate accreditation for the 20</a:t>
            </a:r>
            <a:r>
              <a:rPr lang="en-US" altLang="ja-JP" sz="3700" baseline="30000" dirty="0">
                <a:solidFill>
                  <a:srgbClr val="7030A0"/>
                </a:solidFill>
              </a:rPr>
              <a:t>th</a:t>
            </a:r>
            <a:r>
              <a:rPr lang="en-US" altLang="ja-JP" sz="3700" dirty="0">
                <a:solidFill>
                  <a:srgbClr val="7030A0"/>
                </a:solidFill>
              </a:rPr>
              <a:t> ISS</a:t>
            </a:r>
            <a:endParaRPr kumimoji="1" lang="ja-JP" altLang="en-US" sz="3700" dirty="0">
              <a:solidFill>
                <a:srgbClr val="7030A0"/>
              </a:solidFill>
            </a:endParaRPr>
          </a:p>
        </p:txBody>
      </p:sp>
      <p:sp>
        <p:nvSpPr>
          <p:cNvPr id="5" name="Content Placeholder 4">
            <a:extLst>
              <a:ext uri="{FF2B5EF4-FFF2-40B4-BE49-F238E27FC236}">
                <a16:creationId xmlns:a16="http://schemas.microsoft.com/office/drawing/2014/main" id="{3DEE1FB8-3877-41E2-8119-BC1755E7F6FD}"/>
              </a:ext>
            </a:extLst>
          </p:cNvPr>
          <p:cNvSpPr>
            <a:spLocks noGrp="1"/>
          </p:cNvSpPr>
          <p:nvPr>
            <p:ph idx="1"/>
          </p:nvPr>
        </p:nvSpPr>
        <p:spPr>
          <a:xfrm>
            <a:off x="248477" y="1014005"/>
            <a:ext cx="11834193" cy="5644107"/>
          </a:xfrm>
        </p:spPr>
        <p:txBody>
          <a:bodyPr>
            <a:noAutofit/>
          </a:bodyPr>
          <a:lstStyle/>
          <a:p>
            <a:pPr marL="517525" indent="0">
              <a:buNone/>
            </a:pPr>
            <a:r>
              <a:rPr lang="en-GB" sz="2400" dirty="0">
                <a:solidFill>
                  <a:srgbClr val="002060"/>
                </a:solidFill>
              </a:rPr>
              <a:t>All participant students of the 20</a:t>
            </a:r>
            <a:r>
              <a:rPr lang="en-GB" sz="2400" baseline="30000" dirty="0">
                <a:solidFill>
                  <a:srgbClr val="002060"/>
                </a:solidFill>
              </a:rPr>
              <a:t>th</a:t>
            </a:r>
            <a:r>
              <a:rPr lang="en-GB" sz="2400" dirty="0">
                <a:solidFill>
                  <a:srgbClr val="002060"/>
                </a:solidFill>
              </a:rPr>
              <a:t> ISS will get certifications provided they have completed tasks including, but not limited to:</a:t>
            </a:r>
          </a:p>
          <a:p>
            <a:pPr marL="461963" indent="-415925">
              <a:buClr>
                <a:srgbClr val="002060"/>
              </a:buClr>
              <a:buFont typeface="Wingdings" panose="05000000000000000000" pitchFamily="2" charset="2"/>
              <a:buChar char="q"/>
            </a:pPr>
            <a:r>
              <a:rPr lang="en-GB" sz="2600" dirty="0">
                <a:solidFill>
                  <a:srgbClr val="002060"/>
                </a:solidFill>
              </a:rPr>
              <a:t>Submission of all required documents (e.g., 2-3 pages A4-size extended abstract, self-introduction PowerPoint and presentation video)</a:t>
            </a:r>
          </a:p>
          <a:p>
            <a:pPr marL="461963" indent="-415925">
              <a:buClr>
                <a:srgbClr val="002060"/>
              </a:buClr>
              <a:buFont typeface="Wingdings" panose="05000000000000000000" pitchFamily="2" charset="2"/>
              <a:buChar char="q"/>
            </a:pPr>
            <a:r>
              <a:rPr lang="en-GB" sz="2600" dirty="0">
                <a:solidFill>
                  <a:srgbClr val="002060"/>
                </a:solidFill>
              </a:rPr>
              <a:t>Watch of all uploaded on-demand presentation videos</a:t>
            </a:r>
          </a:p>
          <a:p>
            <a:pPr marL="461963" indent="-415925">
              <a:buClr>
                <a:srgbClr val="002060"/>
              </a:buClr>
              <a:buFont typeface="Wingdings" panose="05000000000000000000" pitchFamily="2" charset="2"/>
              <a:buChar char="q"/>
            </a:pPr>
            <a:r>
              <a:rPr lang="en-US" sz="2600" dirty="0">
                <a:solidFill>
                  <a:srgbClr val="002060"/>
                </a:solidFill>
              </a:rPr>
              <a:t>Attendance of the </a:t>
            </a:r>
            <a:r>
              <a:rPr lang="en-US" sz="2600" u="sng" dirty="0">
                <a:solidFill>
                  <a:srgbClr val="002060"/>
                </a:solidFill>
              </a:rPr>
              <a:t>Pre-Summit on July 17</a:t>
            </a:r>
            <a:endParaRPr lang="en-GB" sz="2600" u="sng" dirty="0">
              <a:solidFill>
                <a:srgbClr val="002060"/>
              </a:solidFill>
            </a:endParaRPr>
          </a:p>
          <a:p>
            <a:pPr marL="461963" indent="-415925">
              <a:buClr>
                <a:srgbClr val="002060"/>
              </a:buClr>
              <a:buFont typeface="Wingdings" panose="05000000000000000000" pitchFamily="2" charset="2"/>
              <a:buChar char="q"/>
            </a:pPr>
            <a:r>
              <a:rPr lang="en-GB" sz="2600" dirty="0">
                <a:solidFill>
                  <a:srgbClr val="002060"/>
                </a:solidFill>
              </a:rPr>
              <a:t>Attendance of the online symposium on the 130</a:t>
            </a:r>
            <a:r>
              <a:rPr lang="en-GB" sz="2600" baseline="30000" dirty="0">
                <a:solidFill>
                  <a:srgbClr val="002060"/>
                </a:solidFill>
              </a:rPr>
              <a:t>th</a:t>
            </a:r>
            <a:r>
              <a:rPr lang="en-GB" sz="2600" dirty="0">
                <a:solidFill>
                  <a:srgbClr val="002060"/>
                </a:solidFill>
              </a:rPr>
              <a:t> anniversary of Tokyo NODAI on Sept. 14</a:t>
            </a:r>
          </a:p>
          <a:p>
            <a:pPr marL="461963" indent="-415925">
              <a:buClr>
                <a:srgbClr val="002060"/>
              </a:buClr>
              <a:buFont typeface="Wingdings" panose="05000000000000000000" pitchFamily="2" charset="2"/>
              <a:buChar char="q"/>
            </a:pPr>
            <a:r>
              <a:rPr lang="en-US" sz="2600" dirty="0">
                <a:solidFill>
                  <a:srgbClr val="002060"/>
                </a:solidFill>
              </a:rPr>
              <a:t>Attendance of the session of assigned group during the ISS week on Sept.15 or 16 </a:t>
            </a:r>
            <a:endParaRPr lang="en-GB" sz="2600" dirty="0">
              <a:solidFill>
                <a:srgbClr val="002060"/>
              </a:solidFill>
            </a:endParaRPr>
          </a:p>
          <a:p>
            <a:pPr marL="461963" indent="-415925">
              <a:buClr>
                <a:srgbClr val="002060"/>
              </a:buClr>
              <a:buFont typeface="Wingdings" panose="05000000000000000000" pitchFamily="2" charset="2"/>
              <a:buChar char="q"/>
            </a:pPr>
            <a:r>
              <a:rPr lang="en-GB" sz="2600" dirty="0">
                <a:solidFill>
                  <a:srgbClr val="002060"/>
                </a:solidFill>
              </a:rPr>
              <a:t>Active participation into discussions through meaningful comments and questions</a:t>
            </a:r>
          </a:p>
          <a:p>
            <a:pPr marL="46038" indent="0">
              <a:buClr>
                <a:srgbClr val="002060"/>
              </a:buClr>
              <a:buNone/>
            </a:pPr>
            <a:r>
              <a:rPr lang="en-US" sz="2000" i="1" u="sng" dirty="0">
                <a:solidFill>
                  <a:srgbClr val="002060"/>
                </a:solidFill>
              </a:rPr>
              <a:t>Note</a:t>
            </a:r>
            <a:r>
              <a:rPr lang="en-US" sz="2000" i="1" dirty="0">
                <a:solidFill>
                  <a:srgbClr val="002060"/>
                </a:solidFill>
              </a:rPr>
              <a:t>: Undergraduate students can get two academic credits from Tokyo NODAI if they have fulfilled all requirements.</a:t>
            </a:r>
            <a:endParaRPr lang="en-GB" sz="2000" i="1" dirty="0">
              <a:solidFill>
                <a:srgbClr val="002060"/>
              </a:solidFill>
            </a:endParaRPr>
          </a:p>
          <a:p>
            <a:endParaRPr lang="en-GB" sz="2400" dirty="0">
              <a:solidFill>
                <a:srgbClr val="002060"/>
              </a:solidFill>
            </a:endParaRPr>
          </a:p>
        </p:txBody>
      </p:sp>
    </p:spTree>
    <p:extLst>
      <p:ext uri="{BB962C8B-B14F-4D97-AF65-F5344CB8AC3E}">
        <p14:creationId xmlns:p14="http://schemas.microsoft.com/office/powerpoint/2010/main" val="1552510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322813"/>
            <a:ext cx="9875520" cy="1356360"/>
          </a:xfrm>
        </p:spPr>
        <p:txBody>
          <a:bodyPr/>
          <a:lstStyle/>
          <a:p>
            <a:r>
              <a:rPr lang="en-US" altLang="ja-JP" dirty="0">
                <a:solidFill>
                  <a:srgbClr val="7030A0"/>
                </a:solidFill>
              </a:rPr>
              <a:t>Special features of the online 20</a:t>
            </a:r>
            <a:r>
              <a:rPr lang="en-US" altLang="ja-JP" baseline="30000" dirty="0">
                <a:solidFill>
                  <a:srgbClr val="7030A0"/>
                </a:solidFill>
              </a:rPr>
              <a:t>th</a:t>
            </a:r>
            <a:r>
              <a:rPr lang="en-US" altLang="ja-JP" dirty="0">
                <a:solidFill>
                  <a:srgbClr val="7030A0"/>
                </a:solidFill>
              </a:rPr>
              <a:t> ISS</a:t>
            </a:r>
            <a:endParaRPr kumimoji="1" lang="ja-JP" altLang="en-US" dirty="0">
              <a:solidFill>
                <a:srgbClr val="7030A0"/>
              </a:solidFill>
            </a:endParaRPr>
          </a:p>
        </p:txBody>
      </p:sp>
      <p:sp>
        <p:nvSpPr>
          <p:cNvPr id="3" name="コンテンツ プレースホルダー 2"/>
          <p:cNvSpPr>
            <a:spLocks noGrp="1"/>
          </p:cNvSpPr>
          <p:nvPr>
            <p:ph idx="1"/>
          </p:nvPr>
        </p:nvSpPr>
        <p:spPr>
          <a:xfrm>
            <a:off x="249382" y="1548582"/>
            <a:ext cx="11693236" cy="4362691"/>
          </a:xfrm>
        </p:spPr>
        <p:txBody>
          <a:bodyPr>
            <a:normAutofit fontScale="92500" lnSpcReduction="20000"/>
          </a:bodyPr>
          <a:lstStyle/>
          <a:p>
            <a:pPr marL="803275" indent="0" algn="just">
              <a:lnSpc>
                <a:spcPct val="100000"/>
              </a:lnSpc>
              <a:buNone/>
            </a:pPr>
            <a:r>
              <a:rPr lang="en-US" altLang="ja-JP" sz="3200" dirty="0">
                <a:solidFill>
                  <a:srgbClr val="002060"/>
                </a:solidFill>
              </a:rPr>
              <a:t>As the 20</a:t>
            </a:r>
            <a:r>
              <a:rPr lang="en-US" altLang="ja-JP" sz="3200" baseline="30000" dirty="0">
                <a:solidFill>
                  <a:srgbClr val="002060"/>
                </a:solidFill>
              </a:rPr>
              <a:t>th</a:t>
            </a:r>
            <a:r>
              <a:rPr lang="en-US" altLang="ja-JP" sz="3200" dirty="0">
                <a:solidFill>
                  <a:srgbClr val="002060"/>
                </a:solidFill>
              </a:rPr>
              <a:t> ISS will be held online, the following changes will be implemented:</a:t>
            </a:r>
          </a:p>
          <a:p>
            <a:pPr marL="346075" indent="-301625" algn="just">
              <a:lnSpc>
                <a:spcPct val="100000"/>
              </a:lnSpc>
              <a:buClr>
                <a:srgbClr val="002060"/>
              </a:buClr>
              <a:buFont typeface="+mj-lt"/>
              <a:buAutoNum type="arabicPeriod"/>
            </a:pPr>
            <a:r>
              <a:rPr lang="en-US" altLang="ja-JP" sz="3200" dirty="0">
                <a:solidFill>
                  <a:srgbClr val="002060"/>
                </a:solidFill>
              </a:rPr>
              <a:t>Registration of representatives through Google Forms</a:t>
            </a:r>
          </a:p>
          <a:p>
            <a:pPr marL="346075" indent="-301625" algn="just">
              <a:lnSpc>
                <a:spcPct val="100000"/>
              </a:lnSpc>
              <a:buClr>
                <a:srgbClr val="002060"/>
              </a:buClr>
              <a:buFont typeface="+mj-lt"/>
              <a:buAutoNum type="arabicPeriod"/>
            </a:pPr>
            <a:r>
              <a:rPr lang="en-US" altLang="ja-JP" sz="3200" dirty="0">
                <a:solidFill>
                  <a:srgbClr val="002060"/>
                </a:solidFill>
              </a:rPr>
              <a:t>Submission of extended Abstracts (</a:t>
            </a:r>
            <a:r>
              <a:rPr lang="en-US" altLang="ja-JP" sz="3200" b="1" dirty="0">
                <a:solidFill>
                  <a:srgbClr val="002060"/>
                </a:solidFill>
              </a:rPr>
              <a:t>2-3 pages Word File, A4 size</a:t>
            </a:r>
            <a:r>
              <a:rPr lang="en-US" altLang="ja-JP" sz="3200" dirty="0">
                <a:solidFill>
                  <a:srgbClr val="002060"/>
                </a:solidFill>
              </a:rPr>
              <a:t>)</a:t>
            </a:r>
          </a:p>
          <a:p>
            <a:pPr marL="346075" indent="-301625" algn="just">
              <a:lnSpc>
                <a:spcPct val="100000"/>
              </a:lnSpc>
              <a:buClr>
                <a:srgbClr val="002060"/>
              </a:buClr>
              <a:buFont typeface="+mj-lt"/>
              <a:buAutoNum type="arabicPeriod"/>
            </a:pPr>
            <a:r>
              <a:rPr lang="en-US" altLang="ja-JP" sz="3200" dirty="0">
                <a:solidFill>
                  <a:srgbClr val="002060"/>
                </a:solidFill>
              </a:rPr>
              <a:t>Prepare a self-introduction PowerPoint </a:t>
            </a:r>
          </a:p>
          <a:p>
            <a:pPr marL="346075" indent="-301625" algn="just">
              <a:lnSpc>
                <a:spcPct val="100000"/>
              </a:lnSpc>
              <a:buClr>
                <a:srgbClr val="002060"/>
              </a:buClr>
              <a:buFont typeface="+mj-lt"/>
              <a:buAutoNum type="arabicPeriod"/>
            </a:pPr>
            <a:r>
              <a:rPr lang="en-US" altLang="ja-JP" sz="3200" dirty="0">
                <a:solidFill>
                  <a:srgbClr val="002060"/>
                </a:solidFill>
              </a:rPr>
              <a:t>Submit pre-recorded presentations as </a:t>
            </a:r>
            <a:r>
              <a:rPr lang="en-US" altLang="ja-JP" sz="3200" b="1" dirty="0">
                <a:solidFill>
                  <a:srgbClr val="002060"/>
                </a:solidFill>
              </a:rPr>
              <a:t>mp4 files</a:t>
            </a:r>
            <a:endParaRPr lang="en-US" altLang="ja-JP" sz="3200" dirty="0">
              <a:solidFill>
                <a:srgbClr val="002060"/>
              </a:solidFill>
            </a:endParaRPr>
          </a:p>
          <a:p>
            <a:pPr marL="346075" indent="-301625" algn="just">
              <a:lnSpc>
                <a:spcPct val="100000"/>
              </a:lnSpc>
              <a:buClr>
                <a:srgbClr val="002060"/>
              </a:buClr>
              <a:buFont typeface="+mj-lt"/>
              <a:buAutoNum type="arabicPeriod"/>
            </a:pPr>
            <a:r>
              <a:rPr lang="en-US" altLang="ja-JP" sz="3200" dirty="0">
                <a:solidFill>
                  <a:srgbClr val="002060"/>
                </a:solidFill>
              </a:rPr>
              <a:t>Organization of a Pre-Summit</a:t>
            </a:r>
          </a:p>
          <a:p>
            <a:pPr marL="346075" indent="-301625" algn="just">
              <a:lnSpc>
                <a:spcPct val="100000"/>
              </a:lnSpc>
              <a:buClr>
                <a:srgbClr val="002060"/>
              </a:buClr>
              <a:buFont typeface="+mj-lt"/>
              <a:buAutoNum type="arabicPeriod"/>
            </a:pPr>
            <a:r>
              <a:rPr lang="en-US" altLang="ja-JP" sz="3200" dirty="0">
                <a:solidFill>
                  <a:srgbClr val="002060"/>
                </a:solidFill>
              </a:rPr>
              <a:t>Extended Abstracts in PDF format and published open-access</a:t>
            </a:r>
          </a:p>
        </p:txBody>
      </p:sp>
    </p:spTree>
    <p:extLst>
      <p:ext uri="{BB962C8B-B14F-4D97-AF65-F5344CB8AC3E}">
        <p14:creationId xmlns:p14="http://schemas.microsoft.com/office/powerpoint/2010/main" val="1278750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97735"/>
            <a:ext cx="12192000" cy="775778"/>
          </a:xfrm>
        </p:spPr>
        <p:txBody>
          <a:bodyPr/>
          <a:lstStyle/>
          <a:p>
            <a:r>
              <a:rPr lang="en-US" dirty="0"/>
              <a:t>Timeline until ISS 2021</a:t>
            </a:r>
          </a:p>
        </p:txBody>
      </p:sp>
      <p:sp>
        <p:nvSpPr>
          <p:cNvPr id="525" name="TextBox 524">
            <a:extLst>
              <a:ext uri="{FF2B5EF4-FFF2-40B4-BE49-F238E27FC236}">
                <a16:creationId xmlns:a16="http://schemas.microsoft.com/office/drawing/2014/main" id="{A8B3AF97-D390-4F31-84B3-515C757BEA7E}"/>
              </a:ext>
            </a:extLst>
          </p:cNvPr>
          <p:cNvSpPr txBox="1"/>
          <p:nvPr/>
        </p:nvSpPr>
        <p:spPr>
          <a:xfrm>
            <a:off x="2103254" y="3669597"/>
            <a:ext cx="110728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Application form and abstract due</a:t>
            </a:r>
            <a:endParaRPr lang="ko-KR" altLang="en-US" sz="1200" dirty="0">
              <a:solidFill>
                <a:schemeClr val="tx1">
                  <a:lumMod val="75000"/>
                  <a:lumOff val="25000"/>
                </a:schemeClr>
              </a:solidFill>
              <a:cs typeface="Arial" pitchFamily="34" charset="0"/>
            </a:endParaRPr>
          </a:p>
        </p:txBody>
      </p:sp>
      <p:sp>
        <p:nvSpPr>
          <p:cNvPr id="526" name="TextBox 525">
            <a:extLst>
              <a:ext uri="{FF2B5EF4-FFF2-40B4-BE49-F238E27FC236}">
                <a16:creationId xmlns:a16="http://schemas.microsoft.com/office/drawing/2014/main" id="{5F01081B-8281-4793-8861-EA6EEDF74FD1}"/>
              </a:ext>
            </a:extLst>
          </p:cNvPr>
          <p:cNvSpPr txBox="1"/>
          <p:nvPr/>
        </p:nvSpPr>
        <p:spPr>
          <a:xfrm>
            <a:off x="4529637" y="3696679"/>
            <a:ext cx="1107283"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Confirmation of list of participants</a:t>
            </a:r>
            <a:endParaRPr lang="ko-KR" altLang="en-US" sz="1200" dirty="0">
              <a:solidFill>
                <a:schemeClr val="tx1">
                  <a:lumMod val="75000"/>
                  <a:lumOff val="25000"/>
                </a:schemeClr>
              </a:solidFill>
              <a:cs typeface="Arial" pitchFamily="34" charset="0"/>
            </a:endParaRPr>
          </a:p>
        </p:txBody>
      </p:sp>
      <p:sp>
        <p:nvSpPr>
          <p:cNvPr id="527" name="TextBox 526">
            <a:extLst>
              <a:ext uri="{FF2B5EF4-FFF2-40B4-BE49-F238E27FC236}">
                <a16:creationId xmlns:a16="http://schemas.microsoft.com/office/drawing/2014/main" id="{965B5624-1240-4C20-9ACE-2337556C3E1E}"/>
              </a:ext>
            </a:extLst>
          </p:cNvPr>
          <p:cNvSpPr txBox="1"/>
          <p:nvPr/>
        </p:nvSpPr>
        <p:spPr>
          <a:xfrm>
            <a:off x="7545497" y="3623413"/>
            <a:ext cx="1107283"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Final abstracts and presentation videos due</a:t>
            </a:r>
            <a:endParaRPr lang="ko-KR" altLang="en-US" sz="1200" dirty="0">
              <a:solidFill>
                <a:schemeClr val="tx1">
                  <a:lumMod val="75000"/>
                  <a:lumOff val="25000"/>
                </a:schemeClr>
              </a:solidFill>
              <a:cs typeface="Arial" pitchFamily="34" charset="0"/>
            </a:endParaRPr>
          </a:p>
        </p:txBody>
      </p:sp>
      <p:sp>
        <p:nvSpPr>
          <p:cNvPr id="528" name="TextBox 527">
            <a:extLst>
              <a:ext uri="{FF2B5EF4-FFF2-40B4-BE49-F238E27FC236}">
                <a16:creationId xmlns:a16="http://schemas.microsoft.com/office/drawing/2014/main" id="{320E8EB1-9844-4918-B54D-0E5C969FA979}"/>
              </a:ext>
            </a:extLst>
          </p:cNvPr>
          <p:cNvSpPr txBox="1"/>
          <p:nvPr/>
        </p:nvSpPr>
        <p:spPr>
          <a:xfrm>
            <a:off x="10107625" y="3761391"/>
            <a:ext cx="1107283" cy="369332"/>
          </a:xfrm>
          <a:prstGeom prst="rect">
            <a:avLst/>
          </a:prstGeom>
          <a:noFill/>
        </p:spPr>
        <p:txBody>
          <a:bodyPr wrap="square" rtlCol="0">
            <a:spAutoFit/>
          </a:bodyPr>
          <a:lstStyle/>
          <a:p>
            <a:pPr algn="ctr"/>
            <a:r>
              <a:rPr lang="en-US" altLang="ko-KR" dirty="0">
                <a:solidFill>
                  <a:schemeClr val="tx1">
                    <a:lumMod val="75000"/>
                    <a:lumOff val="25000"/>
                  </a:schemeClr>
                </a:solidFill>
                <a:cs typeface="Arial" pitchFamily="34" charset="0"/>
              </a:rPr>
              <a:t>20</a:t>
            </a:r>
            <a:r>
              <a:rPr lang="en-US" altLang="ko-KR" baseline="30000" dirty="0">
                <a:solidFill>
                  <a:schemeClr val="tx1">
                    <a:lumMod val="75000"/>
                    <a:lumOff val="25000"/>
                  </a:schemeClr>
                </a:solidFill>
                <a:cs typeface="Arial" pitchFamily="34" charset="0"/>
              </a:rPr>
              <a:t>th </a:t>
            </a:r>
            <a:r>
              <a:rPr lang="en-US" altLang="ko-KR" dirty="0">
                <a:solidFill>
                  <a:schemeClr val="tx1">
                    <a:lumMod val="75000"/>
                    <a:lumOff val="25000"/>
                  </a:schemeClr>
                </a:solidFill>
                <a:cs typeface="Arial" pitchFamily="34" charset="0"/>
              </a:rPr>
              <a:t>ISS</a:t>
            </a:r>
            <a:endParaRPr lang="ko-KR" altLang="en-US" dirty="0">
              <a:solidFill>
                <a:schemeClr val="tx1">
                  <a:lumMod val="75000"/>
                  <a:lumOff val="25000"/>
                </a:schemeClr>
              </a:solidFill>
              <a:cs typeface="Arial" pitchFamily="34" charset="0"/>
            </a:endParaRPr>
          </a:p>
        </p:txBody>
      </p:sp>
      <p:sp>
        <p:nvSpPr>
          <p:cNvPr id="529" name="직사각형 113">
            <a:extLst>
              <a:ext uri="{FF2B5EF4-FFF2-40B4-BE49-F238E27FC236}">
                <a16:creationId xmlns:a16="http://schemas.microsoft.com/office/drawing/2014/main" id="{FE6FBB89-2825-43D1-B557-D28E64742E32}"/>
              </a:ext>
            </a:extLst>
          </p:cNvPr>
          <p:cNvSpPr>
            <a:spLocks noChangeArrowheads="1"/>
          </p:cNvSpPr>
          <p:nvPr/>
        </p:nvSpPr>
        <p:spPr bwMode="auto">
          <a:xfrm>
            <a:off x="2333387" y="3087299"/>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cs typeface="Arial" charset="0"/>
              </a:rPr>
              <a:t>June</a:t>
            </a:r>
            <a:endParaRPr lang="ko-KR" altLang="en-US" dirty="0"/>
          </a:p>
        </p:txBody>
      </p:sp>
      <p:sp>
        <p:nvSpPr>
          <p:cNvPr id="530" name="직사각형 113">
            <a:extLst>
              <a:ext uri="{FF2B5EF4-FFF2-40B4-BE49-F238E27FC236}">
                <a16:creationId xmlns:a16="http://schemas.microsoft.com/office/drawing/2014/main" id="{51CB7ED2-061D-4EA7-A7F8-A3F467DFD2CC}"/>
              </a:ext>
            </a:extLst>
          </p:cNvPr>
          <p:cNvSpPr>
            <a:spLocks noChangeArrowheads="1"/>
          </p:cNvSpPr>
          <p:nvPr/>
        </p:nvSpPr>
        <p:spPr bwMode="auto">
          <a:xfrm>
            <a:off x="4968399" y="3091904"/>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cs typeface="Arial" charset="0"/>
              </a:rPr>
              <a:t>July</a:t>
            </a:r>
            <a:endParaRPr lang="ko-KR" altLang="en-US" dirty="0"/>
          </a:p>
        </p:txBody>
      </p:sp>
      <p:sp>
        <p:nvSpPr>
          <p:cNvPr id="531" name="직사각형 113">
            <a:extLst>
              <a:ext uri="{FF2B5EF4-FFF2-40B4-BE49-F238E27FC236}">
                <a16:creationId xmlns:a16="http://schemas.microsoft.com/office/drawing/2014/main" id="{6290A940-10CB-45A9-9A1D-0D2157621AE1}"/>
              </a:ext>
            </a:extLst>
          </p:cNvPr>
          <p:cNvSpPr>
            <a:spLocks noChangeArrowheads="1"/>
          </p:cNvSpPr>
          <p:nvPr/>
        </p:nvSpPr>
        <p:spPr bwMode="auto">
          <a:xfrm>
            <a:off x="7797441" y="3082438"/>
            <a:ext cx="1033409"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cs typeface="Arial" charset="0"/>
              </a:rPr>
              <a:t>August</a:t>
            </a:r>
            <a:endParaRPr lang="ko-KR" altLang="en-US" dirty="0"/>
          </a:p>
        </p:txBody>
      </p:sp>
      <p:sp>
        <p:nvSpPr>
          <p:cNvPr id="532" name="직사각형 113">
            <a:extLst>
              <a:ext uri="{FF2B5EF4-FFF2-40B4-BE49-F238E27FC236}">
                <a16:creationId xmlns:a16="http://schemas.microsoft.com/office/drawing/2014/main" id="{621D6DEA-A045-4204-81FC-27823BE0AA23}"/>
              </a:ext>
            </a:extLst>
          </p:cNvPr>
          <p:cNvSpPr>
            <a:spLocks noChangeArrowheads="1"/>
          </p:cNvSpPr>
          <p:nvPr/>
        </p:nvSpPr>
        <p:spPr bwMode="auto">
          <a:xfrm>
            <a:off x="10258435" y="3082438"/>
            <a:ext cx="762758" cy="369332"/>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r>
              <a:rPr lang="en-US" altLang="ko-KR" b="1" dirty="0">
                <a:cs typeface="Arial" charset="0"/>
              </a:rPr>
              <a:t>Sept.</a:t>
            </a:r>
            <a:endParaRPr lang="ko-KR" altLang="en-US" dirty="0"/>
          </a:p>
        </p:txBody>
      </p:sp>
      <p:sp>
        <p:nvSpPr>
          <p:cNvPr id="534" name="TextBox 533">
            <a:extLst>
              <a:ext uri="{FF2B5EF4-FFF2-40B4-BE49-F238E27FC236}">
                <a16:creationId xmlns:a16="http://schemas.microsoft.com/office/drawing/2014/main" id="{AFD801E0-06B4-4B15-A2F2-7EDC9620BC53}"/>
              </a:ext>
            </a:extLst>
          </p:cNvPr>
          <p:cNvSpPr txBox="1"/>
          <p:nvPr/>
        </p:nvSpPr>
        <p:spPr>
          <a:xfrm>
            <a:off x="9827514" y="4567971"/>
            <a:ext cx="1780813" cy="646331"/>
          </a:xfrm>
          <a:prstGeom prst="rect">
            <a:avLst/>
          </a:prstGeom>
          <a:noFill/>
        </p:spPr>
        <p:txBody>
          <a:bodyPr wrap="square" rtlCol="0">
            <a:spAutoFit/>
          </a:bodyPr>
          <a:lstStyle/>
          <a:p>
            <a:pPr algn="ctr"/>
            <a:r>
              <a:rPr lang="en-US" altLang="ko-KR" sz="1200" dirty="0">
                <a:cs typeface="Arial" pitchFamily="34" charset="0"/>
              </a:rPr>
              <a:t>Representatives and Advisors are invited to the </a:t>
            </a:r>
            <a:r>
              <a:rPr lang="en-US" altLang="ko-KR" sz="1200" b="1" dirty="0">
                <a:cs typeface="Arial" pitchFamily="34" charset="0"/>
              </a:rPr>
              <a:t>20</a:t>
            </a:r>
            <a:r>
              <a:rPr lang="en-US" altLang="ko-KR" sz="1200" b="1" baseline="30000" dirty="0">
                <a:cs typeface="Arial" pitchFamily="34" charset="0"/>
              </a:rPr>
              <a:t>th</a:t>
            </a:r>
            <a:r>
              <a:rPr lang="en-US" altLang="ko-KR" sz="1200" b="1" dirty="0">
                <a:cs typeface="Arial" pitchFamily="34" charset="0"/>
              </a:rPr>
              <a:t> ISS</a:t>
            </a:r>
            <a:endParaRPr lang="ko-KR" altLang="en-US" sz="1200" b="1" dirty="0">
              <a:cs typeface="Arial" pitchFamily="34" charset="0"/>
            </a:endParaRPr>
          </a:p>
        </p:txBody>
      </p:sp>
      <p:sp>
        <p:nvSpPr>
          <p:cNvPr id="537" name="TextBox 536">
            <a:extLst>
              <a:ext uri="{FF2B5EF4-FFF2-40B4-BE49-F238E27FC236}">
                <a16:creationId xmlns:a16="http://schemas.microsoft.com/office/drawing/2014/main" id="{713079EE-894F-4FCE-A076-2C4EC808B4EA}"/>
              </a:ext>
            </a:extLst>
          </p:cNvPr>
          <p:cNvSpPr txBox="1"/>
          <p:nvPr/>
        </p:nvSpPr>
        <p:spPr>
          <a:xfrm>
            <a:off x="4064225" y="4585751"/>
            <a:ext cx="2813300" cy="646331"/>
          </a:xfrm>
          <a:prstGeom prst="rect">
            <a:avLst/>
          </a:prstGeom>
          <a:noFill/>
        </p:spPr>
        <p:txBody>
          <a:bodyPr wrap="square" rtlCol="0">
            <a:spAutoFit/>
          </a:bodyPr>
          <a:lstStyle/>
          <a:p>
            <a:pPr algn="ctr"/>
            <a:r>
              <a:rPr lang="en-US" altLang="ko-KR" sz="1200" b="1" dirty="0">
                <a:cs typeface="Arial" pitchFamily="34" charset="0"/>
              </a:rPr>
              <a:t>Tokyo NODAI confirms the list of selected representatives to partner universities </a:t>
            </a:r>
            <a:r>
              <a:rPr lang="en-US" altLang="ko-KR" sz="1200" dirty="0">
                <a:cs typeface="Arial" pitchFamily="34" charset="0"/>
              </a:rPr>
              <a:t>via e-mail. </a:t>
            </a:r>
            <a:endParaRPr lang="ko-KR" altLang="en-US" sz="1200" dirty="0">
              <a:cs typeface="Arial" pitchFamily="34" charset="0"/>
            </a:endParaRPr>
          </a:p>
        </p:txBody>
      </p:sp>
      <p:sp>
        <p:nvSpPr>
          <p:cNvPr id="543" name="TextBox 542">
            <a:extLst>
              <a:ext uri="{FF2B5EF4-FFF2-40B4-BE49-F238E27FC236}">
                <a16:creationId xmlns:a16="http://schemas.microsoft.com/office/drawing/2014/main" id="{AFF1E7CB-AF47-4282-962E-506F4BC4AEBA}"/>
              </a:ext>
            </a:extLst>
          </p:cNvPr>
          <p:cNvSpPr txBox="1"/>
          <p:nvPr/>
        </p:nvSpPr>
        <p:spPr>
          <a:xfrm>
            <a:off x="7423740" y="2131198"/>
            <a:ext cx="1780813" cy="830997"/>
          </a:xfrm>
          <a:prstGeom prst="rect">
            <a:avLst/>
          </a:prstGeom>
          <a:noFill/>
        </p:spPr>
        <p:txBody>
          <a:bodyPr wrap="square" rtlCol="0">
            <a:spAutoFit/>
          </a:bodyPr>
          <a:lstStyle/>
          <a:p>
            <a:pPr algn="ctr"/>
            <a:r>
              <a:rPr lang="en-US" altLang="ko-KR" sz="1200" dirty="0">
                <a:cs typeface="Arial" pitchFamily="34" charset="0"/>
              </a:rPr>
              <a:t>Submission of  revised </a:t>
            </a:r>
            <a:r>
              <a:rPr lang="en-US" altLang="ko-KR" sz="1200" b="1" dirty="0">
                <a:cs typeface="Arial" pitchFamily="34" charset="0"/>
              </a:rPr>
              <a:t>Abstracts </a:t>
            </a:r>
            <a:r>
              <a:rPr lang="en-US" altLang="ko-KR" sz="1200" dirty="0">
                <a:cs typeface="Arial" pitchFamily="34" charset="0"/>
              </a:rPr>
              <a:t>and upload of </a:t>
            </a:r>
            <a:r>
              <a:rPr lang="en-US" altLang="ko-KR" sz="1200" b="1" dirty="0">
                <a:cs typeface="Arial" pitchFamily="34" charset="0"/>
              </a:rPr>
              <a:t>video presentations (mp4 format)</a:t>
            </a:r>
            <a:endParaRPr lang="ko-KR" altLang="en-US" sz="1200" b="1" dirty="0">
              <a:cs typeface="Arial" pitchFamily="34" charset="0"/>
            </a:endParaRPr>
          </a:p>
        </p:txBody>
      </p:sp>
      <p:sp>
        <p:nvSpPr>
          <p:cNvPr id="22" name="Rectangle 21">
            <a:extLst>
              <a:ext uri="{FF2B5EF4-FFF2-40B4-BE49-F238E27FC236}">
                <a16:creationId xmlns:a16="http://schemas.microsoft.com/office/drawing/2014/main" id="{2E72D22D-2158-41C0-B67B-58DD8A5A95A8}"/>
              </a:ext>
            </a:extLst>
          </p:cNvPr>
          <p:cNvSpPr/>
          <p:nvPr/>
        </p:nvSpPr>
        <p:spPr>
          <a:xfrm flipH="1">
            <a:off x="-3837" y="1971716"/>
            <a:ext cx="12204000" cy="72000"/>
          </a:xfrm>
          <a:prstGeom prst="rect">
            <a:avLst/>
          </a:prstGeom>
          <a:gradFill flip="none" rotWithShape="1">
            <a:gsLst>
              <a:gs pos="0">
                <a:schemeClr val="accent2">
                  <a:lumMod val="67000"/>
                </a:schemeClr>
              </a:gs>
              <a:gs pos="48000">
                <a:srgbClr val="FFFF00"/>
              </a:gs>
              <a:gs pos="100000">
                <a:srgbClr val="00B0F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TextBox 23">
            <a:extLst>
              <a:ext uri="{FF2B5EF4-FFF2-40B4-BE49-F238E27FC236}">
                <a16:creationId xmlns:a16="http://schemas.microsoft.com/office/drawing/2014/main" id="{9195BAB1-C1CE-4B7D-8BF6-08FB7AF88CB2}"/>
              </a:ext>
            </a:extLst>
          </p:cNvPr>
          <p:cNvSpPr txBox="1"/>
          <p:nvPr/>
        </p:nvSpPr>
        <p:spPr>
          <a:xfrm>
            <a:off x="2524323" y="1845243"/>
            <a:ext cx="713165" cy="25391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GB" sz="1050" dirty="0"/>
              <a:t>June 14</a:t>
            </a:r>
          </a:p>
        </p:txBody>
      </p:sp>
      <p:sp>
        <p:nvSpPr>
          <p:cNvPr id="28" name="TextBox 27">
            <a:extLst>
              <a:ext uri="{FF2B5EF4-FFF2-40B4-BE49-F238E27FC236}">
                <a16:creationId xmlns:a16="http://schemas.microsoft.com/office/drawing/2014/main" id="{6319FD70-7A87-4818-94DB-B451C73BE75C}"/>
              </a:ext>
            </a:extLst>
          </p:cNvPr>
          <p:cNvSpPr txBox="1"/>
          <p:nvPr/>
        </p:nvSpPr>
        <p:spPr>
          <a:xfrm>
            <a:off x="1667311" y="2112610"/>
            <a:ext cx="2040124" cy="646331"/>
          </a:xfrm>
          <a:prstGeom prst="rect">
            <a:avLst/>
          </a:prstGeom>
          <a:noFill/>
        </p:spPr>
        <p:txBody>
          <a:bodyPr wrap="square" rtlCol="0">
            <a:spAutoFit/>
          </a:bodyPr>
          <a:lstStyle/>
          <a:p>
            <a:pPr algn="ctr"/>
            <a:r>
              <a:rPr lang="en-GB" altLang="ko-KR" sz="1200" b="1" dirty="0">
                <a:cs typeface="Arial" pitchFamily="34" charset="0"/>
              </a:rPr>
              <a:t>Deadline</a:t>
            </a:r>
            <a:r>
              <a:rPr lang="en-GB" altLang="ko-KR" sz="1200" dirty="0">
                <a:cs typeface="Arial" pitchFamily="34" charset="0"/>
              </a:rPr>
              <a:t> for online </a:t>
            </a:r>
            <a:r>
              <a:rPr lang="en-GB" altLang="ko-KR" sz="1200" b="1" dirty="0">
                <a:cs typeface="Arial" pitchFamily="34" charset="0"/>
              </a:rPr>
              <a:t>registration</a:t>
            </a:r>
            <a:r>
              <a:rPr lang="en-GB" altLang="ko-KR" sz="1200" dirty="0">
                <a:cs typeface="Arial" pitchFamily="34" charset="0"/>
              </a:rPr>
              <a:t> and submission of </a:t>
            </a:r>
            <a:r>
              <a:rPr lang="en-GB" altLang="ko-KR" sz="1200" b="1" dirty="0">
                <a:cs typeface="Arial" pitchFamily="34" charset="0"/>
              </a:rPr>
              <a:t>Abstracts (2-3 pages)</a:t>
            </a:r>
            <a:endParaRPr lang="ko-KR" altLang="en-US" sz="1200" b="1" dirty="0">
              <a:cs typeface="Arial" pitchFamily="34" charset="0"/>
            </a:endParaRPr>
          </a:p>
        </p:txBody>
      </p:sp>
      <p:sp>
        <p:nvSpPr>
          <p:cNvPr id="3" name="TextBox 2">
            <a:extLst>
              <a:ext uri="{FF2B5EF4-FFF2-40B4-BE49-F238E27FC236}">
                <a16:creationId xmlns:a16="http://schemas.microsoft.com/office/drawing/2014/main" id="{865ACE43-148E-4242-A1D9-6CFE31D7125E}"/>
              </a:ext>
            </a:extLst>
          </p:cNvPr>
          <p:cNvSpPr txBox="1"/>
          <p:nvPr/>
        </p:nvSpPr>
        <p:spPr>
          <a:xfrm>
            <a:off x="235431" y="1260290"/>
            <a:ext cx="461665" cy="1416126"/>
          </a:xfrm>
          <a:prstGeom prst="rect">
            <a:avLst/>
          </a:prstGeom>
          <a:pattFill prst="pct30">
            <a:fgClr>
              <a:schemeClr val="accent1"/>
            </a:fgClr>
            <a:bgClr>
              <a:schemeClr val="bg1"/>
            </a:bgClr>
          </a:pattFill>
          <a:ln>
            <a:noFill/>
          </a:ln>
        </p:spPr>
        <p:style>
          <a:lnRef idx="1">
            <a:schemeClr val="accent6"/>
          </a:lnRef>
          <a:fillRef idx="2">
            <a:schemeClr val="accent6"/>
          </a:fillRef>
          <a:effectRef idx="1">
            <a:schemeClr val="accent6"/>
          </a:effectRef>
          <a:fontRef idx="minor">
            <a:schemeClr val="dk1"/>
          </a:fontRef>
        </p:style>
        <p:txBody>
          <a:bodyPr vert="vert270" wrap="square" rtlCol="0">
            <a:spAutoFit/>
          </a:bodyPr>
          <a:lstStyle/>
          <a:p>
            <a:r>
              <a:rPr lang="en-GB" dirty="0"/>
              <a:t>For  Students</a:t>
            </a:r>
          </a:p>
        </p:txBody>
      </p:sp>
      <p:sp>
        <p:nvSpPr>
          <p:cNvPr id="34" name="TextBox 33">
            <a:extLst>
              <a:ext uri="{FF2B5EF4-FFF2-40B4-BE49-F238E27FC236}">
                <a16:creationId xmlns:a16="http://schemas.microsoft.com/office/drawing/2014/main" id="{FA62B40D-CB94-4803-8B19-1F091D244A8F}"/>
              </a:ext>
            </a:extLst>
          </p:cNvPr>
          <p:cNvSpPr txBox="1"/>
          <p:nvPr/>
        </p:nvSpPr>
        <p:spPr>
          <a:xfrm>
            <a:off x="235430" y="3138493"/>
            <a:ext cx="461665" cy="2610670"/>
          </a:xfrm>
          <a:prstGeom prst="rect">
            <a:avLst/>
          </a:prstGeom>
          <a:pattFill prst="lgConfetti">
            <a:fgClr>
              <a:schemeClr val="accent1"/>
            </a:fgClr>
            <a:bgClr>
              <a:schemeClr val="bg1"/>
            </a:bgClr>
          </a:pattFill>
          <a:ln>
            <a:noFill/>
          </a:ln>
        </p:spPr>
        <p:style>
          <a:lnRef idx="1">
            <a:schemeClr val="accent6"/>
          </a:lnRef>
          <a:fillRef idx="2">
            <a:schemeClr val="accent6"/>
          </a:fillRef>
          <a:effectRef idx="1">
            <a:schemeClr val="accent6"/>
          </a:effectRef>
          <a:fontRef idx="minor">
            <a:schemeClr val="dk1"/>
          </a:fontRef>
        </p:style>
        <p:txBody>
          <a:bodyPr vert="vert270" wrap="square" rtlCol="0">
            <a:spAutoFit/>
          </a:bodyPr>
          <a:lstStyle/>
          <a:p>
            <a:r>
              <a:rPr lang="en-GB" dirty="0"/>
              <a:t>For  Universities / Advisors</a:t>
            </a:r>
          </a:p>
        </p:txBody>
      </p:sp>
      <p:sp>
        <p:nvSpPr>
          <p:cNvPr id="36" name="TextBox 35">
            <a:extLst>
              <a:ext uri="{FF2B5EF4-FFF2-40B4-BE49-F238E27FC236}">
                <a16:creationId xmlns:a16="http://schemas.microsoft.com/office/drawing/2014/main" id="{A3100F39-3958-4273-9E48-AA7D400143C5}"/>
              </a:ext>
            </a:extLst>
          </p:cNvPr>
          <p:cNvSpPr txBox="1"/>
          <p:nvPr/>
        </p:nvSpPr>
        <p:spPr>
          <a:xfrm>
            <a:off x="4558555" y="1838241"/>
            <a:ext cx="713165" cy="25391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GB" sz="1050" dirty="0"/>
              <a:t>July 3</a:t>
            </a:r>
          </a:p>
        </p:txBody>
      </p:sp>
      <p:sp>
        <p:nvSpPr>
          <p:cNvPr id="37" name="TextBox 36">
            <a:extLst>
              <a:ext uri="{FF2B5EF4-FFF2-40B4-BE49-F238E27FC236}">
                <a16:creationId xmlns:a16="http://schemas.microsoft.com/office/drawing/2014/main" id="{137A7263-9C5D-43E9-A39C-95F56921C921}"/>
              </a:ext>
            </a:extLst>
          </p:cNvPr>
          <p:cNvSpPr txBox="1"/>
          <p:nvPr/>
        </p:nvSpPr>
        <p:spPr>
          <a:xfrm>
            <a:off x="3950344" y="2105608"/>
            <a:ext cx="1780813" cy="830997"/>
          </a:xfrm>
          <a:prstGeom prst="rect">
            <a:avLst/>
          </a:prstGeom>
          <a:noFill/>
        </p:spPr>
        <p:txBody>
          <a:bodyPr wrap="square" rtlCol="0">
            <a:spAutoFit/>
          </a:bodyPr>
          <a:lstStyle/>
          <a:p>
            <a:pPr algn="ctr"/>
            <a:r>
              <a:rPr lang="en-GB" altLang="ko-KR" sz="1200" dirty="0">
                <a:cs typeface="Arial" pitchFamily="34" charset="0"/>
              </a:rPr>
              <a:t>Selected representatives assigned to session groups and get comments on Abstracts</a:t>
            </a:r>
            <a:endParaRPr lang="ko-KR" altLang="en-US" sz="1200" dirty="0">
              <a:cs typeface="Arial" pitchFamily="34" charset="0"/>
            </a:endParaRPr>
          </a:p>
        </p:txBody>
      </p:sp>
      <p:sp>
        <p:nvSpPr>
          <p:cNvPr id="38" name="TextBox 37">
            <a:extLst>
              <a:ext uri="{FF2B5EF4-FFF2-40B4-BE49-F238E27FC236}">
                <a16:creationId xmlns:a16="http://schemas.microsoft.com/office/drawing/2014/main" id="{92F9D24B-C5A4-43F2-8A75-F5D43FD0896B}"/>
              </a:ext>
            </a:extLst>
          </p:cNvPr>
          <p:cNvSpPr txBox="1"/>
          <p:nvPr/>
        </p:nvSpPr>
        <p:spPr>
          <a:xfrm>
            <a:off x="5902443" y="1833623"/>
            <a:ext cx="713165" cy="25391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050" dirty="0"/>
              <a:t>July 17-18</a:t>
            </a:r>
          </a:p>
        </p:txBody>
      </p:sp>
      <p:sp>
        <p:nvSpPr>
          <p:cNvPr id="39" name="TextBox 38">
            <a:extLst>
              <a:ext uri="{FF2B5EF4-FFF2-40B4-BE49-F238E27FC236}">
                <a16:creationId xmlns:a16="http://schemas.microsoft.com/office/drawing/2014/main" id="{4FC28664-B6F7-42CC-9401-12E798DDBD20}"/>
              </a:ext>
            </a:extLst>
          </p:cNvPr>
          <p:cNvSpPr txBox="1"/>
          <p:nvPr/>
        </p:nvSpPr>
        <p:spPr>
          <a:xfrm>
            <a:off x="5655027" y="2100990"/>
            <a:ext cx="1430528" cy="461665"/>
          </a:xfrm>
          <a:prstGeom prst="rect">
            <a:avLst/>
          </a:prstGeom>
          <a:noFill/>
        </p:spPr>
        <p:txBody>
          <a:bodyPr wrap="square" rtlCol="0">
            <a:spAutoFit/>
          </a:bodyPr>
          <a:lstStyle/>
          <a:p>
            <a:pPr algn="ctr"/>
            <a:r>
              <a:rPr lang="en-GB" altLang="ko-KR" sz="1200" dirty="0">
                <a:cs typeface="Arial" pitchFamily="34" charset="0"/>
              </a:rPr>
              <a:t>Participation to the online </a:t>
            </a:r>
            <a:r>
              <a:rPr lang="en-GB" altLang="ko-KR" sz="1200" b="1" dirty="0">
                <a:cs typeface="Arial" pitchFamily="34" charset="0"/>
              </a:rPr>
              <a:t>Pre-Summit</a:t>
            </a:r>
            <a:endParaRPr lang="ko-KR" altLang="en-US" sz="1200" b="1" dirty="0">
              <a:cs typeface="Arial" pitchFamily="34" charset="0"/>
            </a:endParaRPr>
          </a:p>
        </p:txBody>
      </p:sp>
      <p:sp>
        <p:nvSpPr>
          <p:cNvPr id="40" name="TextBox 39">
            <a:extLst>
              <a:ext uri="{FF2B5EF4-FFF2-40B4-BE49-F238E27FC236}">
                <a16:creationId xmlns:a16="http://schemas.microsoft.com/office/drawing/2014/main" id="{73F1DB19-E919-4A77-80EB-3E944D1AAC80}"/>
              </a:ext>
            </a:extLst>
          </p:cNvPr>
          <p:cNvSpPr txBox="1"/>
          <p:nvPr/>
        </p:nvSpPr>
        <p:spPr>
          <a:xfrm>
            <a:off x="7860726" y="1838718"/>
            <a:ext cx="753064" cy="253916"/>
          </a:xfrm>
          <a:prstGeom prst="rect">
            <a:avLst/>
          </a:prstGeom>
          <a:solidFill>
            <a:srgbClr val="0070C0"/>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050" dirty="0"/>
              <a:t>August 16</a:t>
            </a:r>
          </a:p>
        </p:txBody>
      </p:sp>
      <p:sp>
        <p:nvSpPr>
          <p:cNvPr id="41" name="TextBox 40">
            <a:extLst>
              <a:ext uri="{FF2B5EF4-FFF2-40B4-BE49-F238E27FC236}">
                <a16:creationId xmlns:a16="http://schemas.microsoft.com/office/drawing/2014/main" id="{F8B4AF07-7A53-4135-86BE-1B29FDC785A7}"/>
              </a:ext>
            </a:extLst>
          </p:cNvPr>
          <p:cNvSpPr txBox="1"/>
          <p:nvPr/>
        </p:nvSpPr>
        <p:spPr>
          <a:xfrm>
            <a:off x="9180795" y="1369932"/>
            <a:ext cx="1731768" cy="461665"/>
          </a:xfrm>
          <a:prstGeom prst="rect">
            <a:avLst/>
          </a:prstGeom>
          <a:noFill/>
        </p:spPr>
        <p:txBody>
          <a:bodyPr wrap="square" rtlCol="0">
            <a:spAutoFit/>
          </a:bodyPr>
          <a:lstStyle/>
          <a:p>
            <a:pPr algn="ctr"/>
            <a:r>
              <a:rPr lang="en-GB" altLang="ko-KR" sz="1200" dirty="0">
                <a:cs typeface="Arial" pitchFamily="34" charset="0"/>
              </a:rPr>
              <a:t>Watching group presentations</a:t>
            </a:r>
            <a:endParaRPr lang="ko-KR" altLang="en-US" sz="1200" dirty="0">
              <a:cs typeface="Arial" pitchFamily="34" charset="0"/>
            </a:endParaRPr>
          </a:p>
        </p:txBody>
      </p:sp>
      <p:sp>
        <p:nvSpPr>
          <p:cNvPr id="42" name="TextBox 41">
            <a:extLst>
              <a:ext uri="{FF2B5EF4-FFF2-40B4-BE49-F238E27FC236}">
                <a16:creationId xmlns:a16="http://schemas.microsoft.com/office/drawing/2014/main" id="{E118AD00-120C-441E-8662-E6C9ED529834}"/>
              </a:ext>
            </a:extLst>
          </p:cNvPr>
          <p:cNvSpPr txBox="1"/>
          <p:nvPr/>
        </p:nvSpPr>
        <p:spPr>
          <a:xfrm>
            <a:off x="9650416" y="1845243"/>
            <a:ext cx="993543" cy="253916"/>
          </a:xfrm>
          <a:prstGeom prst="rect">
            <a:avLst/>
          </a:prstGeom>
          <a:solidFill>
            <a:schemeClr val="accent1">
              <a:lumMod val="75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050" dirty="0"/>
              <a:t>By Sept. 13</a:t>
            </a:r>
          </a:p>
        </p:txBody>
      </p:sp>
      <p:sp>
        <p:nvSpPr>
          <p:cNvPr id="43" name="TextBox 42">
            <a:extLst>
              <a:ext uri="{FF2B5EF4-FFF2-40B4-BE49-F238E27FC236}">
                <a16:creationId xmlns:a16="http://schemas.microsoft.com/office/drawing/2014/main" id="{ECD2E255-8413-4BA4-898F-AD8A2B0068F2}"/>
              </a:ext>
            </a:extLst>
          </p:cNvPr>
          <p:cNvSpPr txBox="1"/>
          <p:nvPr/>
        </p:nvSpPr>
        <p:spPr>
          <a:xfrm>
            <a:off x="10912563" y="1833623"/>
            <a:ext cx="993543" cy="253916"/>
          </a:xfrm>
          <a:prstGeom prst="rect">
            <a:avLst/>
          </a:prstGeom>
          <a:solidFill>
            <a:schemeClr val="accent2">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1050" dirty="0"/>
              <a:t>Sept. 14-17</a:t>
            </a:r>
          </a:p>
        </p:txBody>
      </p:sp>
      <p:sp>
        <p:nvSpPr>
          <p:cNvPr id="44" name="TextBox 43">
            <a:extLst>
              <a:ext uri="{FF2B5EF4-FFF2-40B4-BE49-F238E27FC236}">
                <a16:creationId xmlns:a16="http://schemas.microsoft.com/office/drawing/2014/main" id="{6A4F7A06-3542-415C-AE25-0E27CA395861}"/>
              </a:ext>
            </a:extLst>
          </p:cNvPr>
          <p:cNvSpPr txBox="1"/>
          <p:nvPr/>
        </p:nvSpPr>
        <p:spPr>
          <a:xfrm>
            <a:off x="10611351" y="2112610"/>
            <a:ext cx="1430529" cy="461665"/>
          </a:xfrm>
          <a:prstGeom prst="rect">
            <a:avLst/>
          </a:prstGeom>
          <a:noFill/>
        </p:spPr>
        <p:txBody>
          <a:bodyPr wrap="square" rtlCol="0">
            <a:spAutoFit/>
          </a:bodyPr>
          <a:lstStyle/>
          <a:p>
            <a:pPr algn="ctr"/>
            <a:r>
              <a:rPr lang="en-GB" altLang="ko-KR" sz="1200" dirty="0">
                <a:cs typeface="Arial" pitchFamily="34" charset="0"/>
              </a:rPr>
              <a:t>Attending the 20</a:t>
            </a:r>
            <a:r>
              <a:rPr lang="en-GB" altLang="ko-KR" sz="1200" baseline="30000" dirty="0">
                <a:cs typeface="Arial" pitchFamily="34" charset="0"/>
              </a:rPr>
              <a:t>th</a:t>
            </a:r>
            <a:r>
              <a:rPr lang="en-GB" altLang="ko-KR" sz="1200" dirty="0">
                <a:cs typeface="Arial" pitchFamily="34" charset="0"/>
              </a:rPr>
              <a:t> ISS online</a:t>
            </a:r>
            <a:endParaRPr lang="ko-KR" altLang="en-US" sz="1200" dirty="0">
              <a:cs typeface="Arial" pitchFamily="34" charset="0"/>
            </a:endParaRPr>
          </a:p>
        </p:txBody>
      </p:sp>
      <p:sp>
        <p:nvSpPr>
          <p:cNvPr id="521" name="Right Arrow Callout 32">
            <a:extLst>
              <a:ext uri="{FF2B5EF4-FFF2-40B4-BE49-F238E27FC236}">
                <a16:creationId xmlns:a16="http://schemas.microsoft.com/office/drawing/2014/main" id="{260F1530-04EC-4D65-A552-57ACBA6195C6}"/>
              </a:ext>
            </a:extLst>
          </p:cNvPr>
          <p:cNvSpPr/>
          <p:nvPr/>
        </p:nvSpPr>
        <p:spPr>
          <a:xfrm>
            <a:off x="1944402" y="3535561"/>
            <a:ext cx="1856261" cy="914400"/>
          </a:xfrm>
          <a:prstGeom prst="rightArrowCallout">
            <a:avLst>
              <a:gd name="adj1" fmla="val 25000"/>
              <a:gd name="adj2" fmla="val 25000"/>
              <a:gd name="adj3" fmla="val 25000"/>
              <a:gd name="adj4" fmla="val 77230"/>
            </a:avLst>
          </a:prstGeom>
          <a:solidFill>
            <a:schemeClr val="accent5">
              <a:lumMod val="60000"/>
              <a:lumOff val="40000"/>
              <a:alpha val="20000"/>
            </a:schemeClr>
          </a:solidFill>
          <a:ln w="317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22" name="Right Arrow Callout 33">
            <a:extLst>
              <a:ext uri="{FF2B5EF4-FFF2-40B4-BE49-F238E27FC236}">
                <a16:creationId xmlns:a16="http://schemas.microsoft.com/office/drawing/2014/main" id="{39706D35-D641-4C6E-8DFD-7FA6701ABE36}"/>
              </a:ext>
            </a:extLst>
          </p:cNvPr>
          <p:cNvSpPr/>
          <p:nvPr/>
        </p:nvSpPr>
        <p:spPr>
          <a:xfrm>
            <a:off x="4405640" y="3535561"/>
            <a:ext cx="2679915" cy="914400"/>
          </a:xfrm>
          <a:prstGeom prst="rightArrowCallout">
            <a:avLst>
              <a:gd name="adj1" fmla="val 25000"/>
              <a:gd name="adj2" fmla="val 25000"/>
              <a:gd name="adj3" fmla="val 25000"/>
              <a:gd name="adj4" fmla="val 77230"/>
            </a:avLst>
          </a:prstGeom>
          <a:solidFill>
            <a:schemeClr val="accent5">
              <a:lumMod val="60000"/>
              <a:lumOff val="40000"/>
              <a:alpha val="30000"/>
            </a:schemeClr>
          </a:solidFill>
          <a:ln w="317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23" name="Right Arrow Callout 34">
            <a:extLst>
              <a:ext uri="{FF2B5EF4-FFF2-40B4-BE49-F238E27FC236}">
                <a16:creationId xmlns:a16="http://schemas.microsoft.com/office/drawing/2014/main" id="{AEC7D886-0BAA-44E7-A301-32F74CFCB493}"/>
              </a:ext>
            </a:extLst>
          </p:cNvPr>
          <p:cNvSpPr/>
          <p:nvPr/>
        </p:nvSpPr>
        <p:spPr>
          <a:xfrm>
            <a:off x="7453824" y="3535561"/>
            <a:ext cx="1856261" cy="914400"/>
          </a:xfrm>
          <a:prstGeom prst="rightArrowCallout">
            <a:avLst>
              <a:gd name="adj1" fmla="val 25000"/>
              <a:gd name="adj2" fmla="val 25000"/>
              <a:gd name="adj3" fmla="val 25000"/>
              <a:gd name="adj4" fmla="val 77230"/>
            </a:avLst>
          </a:prstGeom>
          <a:solidFill>
            <a:schemeClr val="accent5">
              <a:lumMod val="60000"/>
              <a:lumOff val="40000"/>
              <a:alpha val="40000"/>
            </a:schemeClr>
          </a:solidFill>
          <a:ln w="317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524" name="Right Arrow Callout 51">
            <a:extLst>
              <a:ext uri="{FF2B5EF4-FFF2-40B4-BE49-F238E27FC236}">
                <a16:creationId xmlns:a16="http://schemas.microsoft.com/office/drawing/2014/main" id="{1EF2BABB-E162-492E-A7E4-2389E49627D4}"/>
              </a:ext>
            </a:extLst>
          </p:cNvPr>
          <p:cNvSpPr/>
          <p:nvPr/>
        </p:nvSpPr>
        <p:spPr>
          <a:xfrm>
            <a:off x="9650415" y="3535561"/>
            <a:ext cx="2147531" cy="914400"/>
          </a:xfrm>
          <a:custGeom>
            <a:avLst/>
            <a:gdLst/>
            <a:ahLst/>
            <a:cxnLst/>
            <a:rect l="l" t="t" r="r" b="b"/>
            <a:pathLst>
              <a:path w="1144182" h="914400">
                <a:moveTo>
                  <a:pt x="0" y="0"/>
                </a:moveTo>
                <a:lnTo>
                  <a:pt x="1144182" y="0"/>
                </a:lnTo>
                <a:lnTo>
                  <a:pt x="1144182" y="914400"/>
                </a:lnTo>
                <a:lnTo>
                  <a:pt x="0" y="914400"/>
                </a:lnTo>
                <a:close/>
              </a:path>
            </a:pathLst>
          </a:custGeom>
          <a:solidFill>
            <a:schemeClr val="accent5">
              <a:lumMod val="60000"/>
              <a:lumOff val="40000"/>
              <a:alpha val="50000"/>
            </a:schemeClr>
          </a:solidFill>
          <a:ln w="3175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TextBox 31">
            <a:extLst>
              <a:ext uri="{FF2B5EF4-FFF2-40B4-BE49-F238E27FC236}">
                <a16:creationId xmlns:a16="http://schemas.microsoft.com/office/drawing/2014/main" id="{3155BD9F-8D20-4EC7-A949-379ECAE05371}"/>
              </a:ext>
            </a:extLst>
          </p:cNvPr>
          <p:cNvSpPr txBox="1"/>
          <p:nvPr/>
        </p:nvSpPr>
        <p:spPr>
          <a:xfrm>
            <a:off x="1533420" y="4585392"/>
            <a:ext cx="2247999" cy="830997"/>
          </a:xfrm>
          <a:prstGeom prst="rect">
            <a:avLst/>
          </a:prstGeom>
          <a:noFill/>
        </p:spPr>
        <p:txBody>
          <a:bodyPr wrap="square" rtlCol="0">
            <a:spAutoFit/>
          </a:bodyPr>
          <a:lstStyle/>
          <a:p>
            <a:pPr algn="ctr"/>
            <a:r>
              <a:rPr lang="en-GB" altLang="ko-KR" sz="1200" dirty="0">
                <a:cs typeface="Arial" pitchFamily="34" charset="0"/>
              </a:rPr>
              <a:t>List of selected representatives and their faculty advisors sent to Tokyo NODAI by partner universities by </a:t>
            </a:r>
            <a:r>
              <a:rPr lang="en-GB" altLang="ko-KR" sz="1200" b="1" dirty="0">
                <a:cs typeface="Arial" pitchFamily="34" charset="0"/>
              </a:rPr>
              <a:t>June 7.</a:t>
            </a:r>
            <a:endParaRPr lang="ko-KR" altLang="en-US" sz="1200" b="1" dirty="0">
              <a:cs typeface="Arial" pitchFamily="34" charset="0"/>
            </a:endParaRPr>
          </a:p>
        </p:txBody>
      </p:sp>
    </p:spTree>
    <p:extLst>
      <p:ext uri="{BB962C8B-B14F-4D97-AF65-F5344CB8AC3E}">
        <p14:creationId xmlns:p14="http://schemas.microsoft.com/office/powerpoint/2010/main" val="271506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gs>
            <a:gs pos="51000">
              <a:schemeClr val="accent1"/>
            </a:gs>
            <a:gs pos="83000">
              <a:schemeClr val="accent4">
                <a:lumMod val="60000"/>
                <a:lumOff val="40000"/>
              </a:schemeClr>
            </a:gs>
            <a:gs pos="100000">
              <a:schemeClr val="accent6">
                <a:lumMod val="40000"/>
                <a:lumOff val="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322813"/>
            <a:ext cx="9875520" cy="1356360"/>
          </a:xfrm>
        </p:spPr>
        <p:txBody>
          <a:bodyPr/>
          <a:lstStyle/>
          <a:p>
            <a:r>
              <a:rPr lang="en-US" altLang="ja-JP" dirty="0">
                <a:solidFill>
                  <a:srgbClr val="7030A0"/>
                </a:solidFill>
              </a:rPr>
              <a:t>Useful links</a:t>
            </a:r>
            <a:endParaRPr kumimoji="1" lang="ja-JP" altLang="en-US" dirty="0">
              <a:solidFill>
                <a:srgbClr val="7030A0"/>
              </a:solidFill>
            </a:endParaRPr>
          </a:p>
        </p:txBody>
      </p:sp>
      <p:sp>
        <p:nvSpPr>
          <p:cNvPr id="5" name="Content Placeholder 4">
            <a:extLst>
              <a:ext uri="{FF2B5EF4-FFF2-40B4-BE49-F238E27FC236}">
                <a16:creationId xmlns:a16="http://schemas.microsoft.com/office/drawing/2014/main" id="{F5DF3DD5-506D-43EB-834B-660B02E8C51D}"/>
              </a:ext>
            </a:extLst>
          </p:cNvPr>
          <p:cNvSpPr>
            <a:spLocks noGrp="1"/>
          </p:cNvSpPr>
          <p:nvPr>
            <p:ph idx="1"/>
          </p:nvPr>
        </p:nvSpPr>
        <p:spPr>
          <a:xfrm>
            <a:off x="367748" y="1354299"/>
            <a:ext cx="8686800" cy="5096197"/>
          </a:xfrm>
        </p:spPr>
        <p:txBody>
          <a:bodyPr>
            <a:normAutofit/>
          </a:bodyPr>
          <a:lstStyle/>
          <a:p>
            <a:pPr>
              <a:buClr>
                <a:srgbClr val="002060"/>
              </a:buClr>
              <a:buFont typeface="Wingdings" panose="05000000000000000000" pitchFamily="2" charset="2"/>
              <a:buChar char="q"/>
            </a:pPr>
            <a:r>
              <a:rPr lang="en-US" sz="3200" dirty="0">
                <a:solidFill>
                  <a:srgbClr val="002060"/>
                </a:solidFill>
              </a:rPr>
              <a:t>Registration Form to 20</a:t>
            </a:r>
            <a:r>
              <a:rPr lang="en-US" sz="3200" baseline="30000" dirty="0">
                <a:solidFill>
                  <a:srgbClr val="002060"/>
                </a:solidFill>
              </a:rPr>
              <a:t>th </a:t>
            </a:r>
            <a:r>
              <a:rPr lang="en-US" sz="3200" dirty="0">
                <a:solidFill>
                  <a:srgbClr val="002060"/>
                </a:solidFill>
              </a:rPr>
              <a:t>ISS</a:t>
            </a:r>
          </a:p>
          <a:p>
            <a:pPr marL="45720" indent="0">
              <a:buClr>
                <a:srgbClr val="002060"/>
              </a:buClr>
              <a:buNone/>
            </a:pPr>
            <a:endParaRPr lang="en-US" sz="3200" dirty="0">
              <a:solidFill>
                <a:srgbClr val="002060"/>
              </a:solidFill>
            </a:endParaRPr>
          </a:p>
          <a:p>
            <a:pPr marL="45720" indent="0">
              <a:buClr>
                <a:srgbClr val="002060"/>
              </a:buClr>
              <a:buNone/>
            </a:pPr>
            <a:endParaRPr lang="en-US" sz="3200" dirty="0">
              <a:solidFill>
                <a:srgbClr val="002060"/>
              </a:solidFill>
            </a:endParaRPr>
          </a:p>
          <a:p>
            <a:pPr>
              <a:buClr>
                <a:srgbClr val="002060"/>
              </a:buClr>
              <a:buFont typeface="Wingdings" panose="05000000000000000000" pitchFamily="2" charset="2"/>
              <a:buChar char="q"/>
            </a:pPr>
            <a:r>
              <a:rPr lang="en-US" sz="3200" dirty="0">
                <a:solidFill>
                  <a:srgbClr val="002060"/>
                </a:solidFill>
              </a:rPr>
              <a:t>20</a:t>
            </a:r>
            <a:r>
              <a:rPr lang="en-US" sz="3200" baseline="30000" dirty="0">
                <a:solidFill>
                  <a:srgbClr val="002060"/>
                </a:solidFill>
              </a:rPr>
              <a:t>th</a:t>
            </a:r>
            <a:r>
              <a:rPr lang="en-US" sz="3200" dirty="0">
                <a:solidFill>
                  <a:srgbClr val="002060"/>
                </a:solidFill>
              </a:rPr>
              <a:t> ISS webpage </a:t>
            </a:r>
          </a:p>
          <a:p>
            <a:pPr marL="45720" indent="0">
              <a:buClr>
                <a:srgbClr val="002060"/>
              </a:buClr>
              <a:buNone/>
            </a:pPr>
            <a:r>
              <a:rPr lang="en-GB" sz="2000" dirty="0">
                <a:solidFill>
                  <a:srgbClr val="0070C0"/>
                </a:solidFill>
                <a:hlinkClick r:id="rId2">
                  <a:extLst>
                    <a:ext uri="{A12FA001-AC4F-418D-AE19-62706E023703}">
                      <ahyp:hlinkClr xmlns:ahyp="http://schemas.microsoft.com/office/drawing/2018/hyperlinkcolor" val="tx"/>
                    </a:ext>
                  </a:extLst>
                </a:hlinkClick>
              </a:rPr>
              <a:t>https://www.nodai.ac.jp/english/ip/international-students-summit/</a:t>
            </a:r>
            <a:endParaRPr lang="en-GB" sz="2000" dirty="0">
              <a:solidFill>
                <a:srgbClr val="0070C0"/>
              </a:solidFill>
            </a:endParaRPr>
          </a:p>
          <a:p>
            <a:pPr marL="45720" indent="0">
              <a:buClr>
                <a:srgbClr val="002060"/>
              </a:buClr>
              <a:buNone/>
            </a:pPr>
            <a:endParaRPr lang="en-GB" sz="2000" dirty="0">
              <a:solidFill>
                <a:srgbClr val="0070C0"/>
              </a:solidFill>
            </a:endParaRPr>
          </a:p>
          <a:p>
            <a:pPr>
              <a:buClr>
                <a:srgbClr val="002060"/>
              </a:buClr>
              <a:buFont typeface="Wingdings" panose="05000000000000000000" pitchFamily="2" charset="2"/>
              <a:buChar char="q"/>
            </a:pPr>
            <a:r>
              <a:rPr lang="en-US" sz="3200" dirty="0">
                <a:solidFill>
                  <a:srgbClr val="002060"/>
                </a:solidFill>
              </a:rPr>
              <a:t>How to record my presentation in mp4 format</a:t>
            </a:r>
          </a:p>
        </p:txBody>
      </p:sp>
      <p:pic>
        <p:nvPicPr>
          <p:cNvPr id="3" name="Picture 2">
            <a:extLst>
              <a:ext uri="{FF2B5EF4-FFF2-40B4-BE49-F238E27FC236}">
                <a16:creationId xmlns:a16="http://schemas.microsoft.com/office/drawing/2014/main" id="{A52F55DD-7D91-4A47-B1EF-E0A588BE6C04}"/>
              </a:ext>
            </a:extLst>
          </p:cNvPr>
          <p:cNvPicPr>
            <a:picLocks noChangeAspect="1"/>
          </p:cNvPicPr>
          <p:nvPr/>
        </p:nvPicPr>
        <p:blipFill>
          <a:blip r:embed="rId3"/>
          <a:stretch>
            <a:fillRect/>
          </a:stretch>
        </p:blipFill>
        <p:spPr>
          <a:xfrm>
            <a:off x="10078512" y="787776"/>
            <a:ext cx="1745739" cy="1745739"/>
          </a:xfrm>
          <a:prstGeom prst="rect">
            <a:avLst/>
          </a:prstGeom>
        </p:spPr>
      </p:pic>
      <p:pic>
        <p:nvPicPr>
          <p:cNvPr id="4" name="Picture 3">
            <a:extLst>
              <a:ext uri="{FF2B5EF4-FFF2-40B4-BE49-F238E27FC236}">
                <a16:creationId xmlns:a16="http://schemas.microsoft.com/office/drawing/2014/main" id="{5DE4A4DF-C403-4931-9C05-3744DC546739}"/>
              </a:ext>
            </a:extLst>
          </p:cNvPr>
          <p:cNvPicPr>
            <a:picLocks noChangeAspect="1"/>
          </p:cNvPicPr>
          <p:nvPr/>
        </p:nvPicPr>
        <p:blipFill>
          <a:blip r:embed="rId4"/>
          <a:stretch>
            <a:fillRect/>
          </a:stretch>
        </p:blipFill>
        <p:spPr>
          <a:xfrm>
            <a:off x="7608118" y="2842601"/>
            <a:ext cx="1745739" cy="1745739"/>
          </a:xfrm>
          <a:prstGeom prst="rect">
            <a:avLst/>
          </a:prstGeom>
        </p:spPr>
      </p:pic>
      <p:pic>
        <p:nvPicPr>
          <p:cNvPr id="6" name="Picture 5">
            <a:extLst>
              <a:ext uri="{FF2B5EF4-FFF2-40B4-BE49-F238E27FC236}">
                <a16:creationId xmlns:a16="http://schemas.microsoft.com/office/drawing/2014/main" id="{231205D3-4A0F-4891-A26A-79E8B5401DC7}"/>
              </a:ext>
            </a:extLst>
          </p:cNvPr>
          <p:cNvPicPr>
            <a:picLocks noChangeAspect="1"/>
          </p:cNvPicPr>
          <p:nvPr/>
        </p:nvPicPr>
        <p:blipFill>
          <a:blip r:embed="rId5"/>
          <a:stretch>
            <a:fillRect/>
          </a:stretch>
        </p:blipFill>
        <p:spPr>
          <a:xfrm>
            <a:off x="10078513" y="4966022"/>
            <a:ext cx="1745739" cy="1562318"/>
          </a:xfrm>
          <a:prstGeom prst="rect">
            <a:avLst/>
          </a:prstGeom>
        </p:spPr>
      </p:pic>
      <p:sp>
        <p:nvSpPr>
          <p:cNvPr id="7" name="Rectangle 6">
            <a:extLst>
              <a:ext uri="{FF2B5EF4-FFF2-40B4-BE49-F238E27FC236}">
                <a16:creationId xmlns:a16="http://schemas.microsoft.com/office/drawing/2014/main" id="{314AC177-85AB-4873-89BC-DD5FE1A44CA0}"/>
              </a:ext>
            </a:extLst>
          </p:cNvPr>
          <p:cNvSpPr/>
          <p:nvPr/>
        </p:nvSpPr>
        <p:spPr>
          <a:xfrm>
            <a:off x="296148" y="5419771"/>
            <a:ext cx="10002887" cy="400110"/>
          </a:xfrm>
          <a:prstGeom prst="rect">
            <a:avLst/>
          </a:prstGeom>
        </p:spPr>
        <p:txBody>
          <a:bodyPr wrap="square">
            <a:spAutoFit/>
          </a:bodyPr>
          <a:lstStyle/>
          <a:p>
            <a:pPr marL="45720" indent="0">
              <a:buClr>
                <a:srgbClr val="002060"/>
              </a:buClr>
              <a:buNone/>
            </a:pPr>
            <a:r>
              <a:rPr lang="en-US" sz="2000" dirty="0">
                <a:solidFill>
                  <a:srgbClr val="0070C0"/>
                </a:solidFill>
                <a:hlinkClick r:id="rId6">
                  <a:extLst>
                    <a:ext uri="{A12FA001-AC4F-418D-AE19-62706E023703}">
                      <ahyp:hlinkClr xmlns:ahyp="http://schemas.microsoft.com/office/drawing/2018/hyperlinkcolor" val="tx"/>
                    </a:ext>
                  </a:extLst>
                </a:hlinkClick>
              </a:rPr>
              <a:t>https://nutsandboltsspeedtraining.com/powerpoint-tutorials/convert-powerpoint-to-video/</a:t>
            </a:r>
            <a:r>
              <a:rPr lang="en-US" sz="2000" dirty="0">
                <a:solidFill>
                  <a:srgbClr val="0070C0"/>
                </a:solidFill>
              </a:rPr>
              <a:t> </a:t>
            </a:r>
            <a:endParaRPr lang="en-GB" sz="2000" dirty="0"/>
          </a:p>
        </p:txBody>
      </p:sp>
      <p:sp>
        <p:nvSpPr>
          <p:cNvPr id="8" name="Rectangle 7">
            <a:extLst>
              <a:ext uri="{FF2B5EF4-FFF2-40B4-BE49-F238E27FC236}">
                <a16:creationId xmlns:a16="http://schemas.microsoft.com/office/drawing/2014/main" id="{F194E73A-9B8E-4B8B-B8EF-712AB2CFC429}"/>
              </a:ext>
            </a:extLst>
          </p:cNvPr>
          <p:cNvSpPr/>
          <p:nvPr/>
        </p:nvSpPr>
        <p:spPr>
          <a:xfrm>
            <a:off x="516672" y="2021835"/>
            <a:ext cx="9561840" cy="707886"/>
          </a:xfrm>
          <a:prstGeom prst="rect">
            <a:avLst/>
          </a:prstGeom>
        </p:spPr>
        <p:txBody>
          <a:bodyPr wrap="square">
            <a:spAutoFit/>
          </a:bodyPr>
          <a:lstStyle/>
          <a:p>
            <a:pPr marL="45720" indent="0">
              <a:buClr>
                <a:srgbClr val="002060"/>
              </a:buClr>
              <a:buNone/>
            </a:pPr>
            <a:r>
              <a:rPr lang="en-US" sz="2000" dirty="0">
                <a:solidFill>
                  <a:srgbClr val="0070C0"/>
                </a:solidFill>
                <a:hlinkClick r:id="rId7">
                  <a:extLst>
                    <a:ext uri="{A12FA001-AC4F-418D-AE19-62706E023703}">
                      <ahyp:hlinkClr xmlns:ahyp="http://schemas.microsoft.com/office/drawing/2018/hyperlinkcolor" val="tx"/>
                    </a:ext>
                  </a:extLst>
                </a:hlinkClick>
              </a:rPr>
              <a:t>https://docs.google.com/forms/d/e/1FAIpQLSeyiVJxkqf9KgOUofgOz443F0ZCd_kNVRpiJdNC4onjdznGaA/viewform</a:t>
            </a:r>
            <a:r>
              <a:rPr lang="en-US" sz="2000" dirty="0">
                <a:solidFill>
                  <a:srgbClr val="0070C0"/>
                </a:solidFill>
              </a:rPr>
              <a:t> </a:t>
            </a:r>
          </a:p>
        </p:txBody>
      </p:sp>
    </p:spTree>
    <p:extLst>
      <p:ext uri="{BB962C8B-B14F-4D97-AF65-F5344CB8AC3E}">
        <p14:creationId xmlns:p14="http://schemas.microsoft.com/office/powerpoint/2010/main" val="128307248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F0E3983-83AC-4032-9064-C12C266865D1}">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基礎</Template>
  <TotalTime>3680</TotalTime>
  <Words>972</Words>
  <Application>Microsoft Office PowerPoint</Application>
  <PresentationFormat>Widescreen</PresentationFormat>
  <Paragraphs>110</Paragraphs>
  <Slides>11</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맑은 고딕</vt:lpstr>
      <vt:lpstr>ＭＳ Ｐゴシック</vt:lpstr>
      <vt:lpstr>ＭＳ ゴシック</vt:lpstr>
      <vt:lpstr>游ゴシック</vt:lpstr>
      <vt:lpstr>Arial</vt:lpstr>
      <vt:lpstr>Calibri</vt:lpstr>
      <vt:lpstr>Calibri Light</vt:lpstr>
      <vt:lpstr>Corbel</vt:lpstr>
      <vt:lpstr>Wingdings</vt:lpstr>
      <vt:lpstr>Office テーマ</vt:lpstr>
      <vt:lpstr>基礎</vt:lpstr>
      <vt:lpstr>PowerPoint Presentation</vt:lpstr>
      <vt:lpstr>What is International Students Summit (ISS)?</vt:lpstr>
      <vt:lpstr>Online Program</vt:lpstr>
      <vt:lpstr>Theme of the 20th ISS 2021:</vt:lpstr>
      <vt:lpstr>Who are the presenters?</vt:lpstr>
      <vt:lpstr>Requirements to get certificate accreditation for the 20th ISS</vt:lpstr>
      <vt:lpstr>Special features of the online 20th ISS</vt:lpstr>
      <vt:lpstr>Timeline until ISS 2021</vt:lpstr>
      <vt:lpstr>Useful links</vt:lpstr>
      <vt:lpstr>Structure of the 20th ISS</vt:lpstr>
      <vt:lpstr>We are looking forward to receiving your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mo207416</dc:creator>
  <cp:lastModifiedBy>mo207416@jimu.ad.nodai.ac.jp</cp:lastModifiedBy>
  <cp:revision>384</cp:revision>
  <cp:lastPrinted>2021-04-22T00:47:10Z</cp:lastPrinted>
  <dcterms:created xsi:type="dcterms:W3CDTF">2019-02-07T06:12:43Z</dcterms:created>
  <dcterms:modified xsi:type="dcterms:W3CDTF">2021-04-22T02:27:23Z</dcterms:modified>
</cp:coreProperties>
</file>